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73" r:id="rId2"/>
    <p:sldId id="275" r:id="rId3"/>
    <p:sldId id="274" r:id="rId4"/>
    <p:sldId id="288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5" r:id="rId13"/>
    <p:sldId id="286" r:id="rId14"/>
    <p:sldId id="287" r:id="rId15"/>
    <p:sldId id="296" r:id="rId16"/>
    <p:sldId id="297" r:id="rId17"/>
    <p:sldId id="299" r:id="rId18"/>
    <p:sldId id="298" r:id="rId19"/>
    <p:sldId id="300" r:id="rId20"/>
    <p:sldId id="302" r:id="rId21"/>
    <p:sldId id="301" r:id="rId22"/>
    <p:sldId id="303" r:id="rId23"/>
    <p:sldId id="304" r:id="rId24"/>
    <p:sldId id="305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68" r:id="rId33"/>
  </p:sldIdLst>
  <p:sldSz cx="9144000" cy="5143500" type="screen16x9"/>
  <p:notesSz cx="6858000" cy="9144000"/>
  <p:embeddedFontLst>
    <p:embeddedFont>
      <p:font typeface="Barlow Condensed" panose="00000506000000000000" pitchFamily="2" charset="-18"/>
      <p:regular r:id="rId35"/>
      <p:bold r:id="rId36"/>
      <p:italic r:id="rId37"/>
      <p:boldItalic r:id="rId38"/>
    </p:embeddedFont>
    <p:embeddedFont>
      <p:font typeface="Oxygen" panose="02000503000000000000" pitchFamily="2" charset="-18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dmD/zcrUQEu2gI7aYo4y62ul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 snapToGrid="0">
      <p:cViewPr varScale="1">
        <p:scale>
          <a:sx n="95" d="100"/>
          <a:sy n="95" d="100"/>
        </p:scale>
        <p:origin x="109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r-HR" b="0" i="0" dirty="0">
                <a:solidFill>
                  <a:srgbClr val="111111"/>
                </a:solidFill>
                <a:effectLst/>
                <a:latin typeface="+mj-lt"/>
              </a:rPr>
              <a:t>Svi koji upišu strukovnu srednju školu iduće godine bit će prva generacija u najvećoj reformi strukovnog obrazovanja u posljednjih 30 godina – modularnoj nastavi. No, mnogi i dalje ne znaju što ih točno čeka i što je uopće modularna nastava.</a:t>
            </a:r>
          </a:p>
          <a:p>
            <a:r>
              <a:rPr lang="hr-HR" b="0" i="0" dirty="0">
                <a:solidFill>
                  <a:srgbClr val="111111"/>
                </a:solidFill>
                <a:effectLst/>
                <a:latin typeface="+mj-lt"/>
              </a:rPr>
              <a:t>Nastava u strukovnim školama od iduće godine više neće izgledati kao do sada i na to morate u potpunosti zaboraviti. Neće više biti nekih predmeta kao takvih, način predavanja i učenja neće više biti više sjedi i štrebaj iz udžbenika, već će se uvesti učenje temeljno na radu.</a:t>
            </a:r>
          </a:p>
          <a:p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27368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/>
          <p:nvPr/>
        </p:nvSpPr>
        <p:spPr>
          <a:xfrm rot="10800000">
            <a:off x="3202175" y="11050"/>
            <a:ext cx="399300" cy="3131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/>
          <p:nvPr/>
        </p:nvSpPr>
        <p:spPr>
          <a:xfrm rot="10800000">
            <a:off x="770450" y="-235"/>
            <a:ext cx="3969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1"/>
          <p:cNvSpPr/>
          <p:nvPr/>
        </p:nvSpPr>
        <p:spPr>
          <a:xfrm rot="10800000">
            <a:off x="12505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1"/>
          <p:cNvSpPr/>
          <p:nvPr/>
        </p:nvSpPr>
        <p:spPr>
          <a:xfrm rot="10800000">
            <a:off x="1732925" y="74"/>
            <a:ext cx="4176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/>
          <p:nvPr/>
        </p:nvSpPr>
        <p:spPr>
          <a:xfrm rot="10800000">
            <a:off x="2233775" y="98"/>
            <a:ext cx="4026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rot="10800000">
            <a:off x="2719625" y="77"/>
            <a:ext cx="3993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8097650" y="4436818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/>
          <p:nvPr/>
        </p:nvSpPr>
        <p:spPr>
          <a:xfrm>
            <a:off x="76151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7114475" y="4102299"/>
            <a:ext cx="417600" cy="104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6628625" y="4476046"/>
            <a:ext cx="402600" cy="66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6146075" y="4301841"/>
            <a:ext cx="399300" cy="84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5663525" y="4436550"/>
            <a:ext cx="396900" cy="70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8" name="Google Shape;28;p14"/>
          <p:cNvSpPr/>
          <p:nvPr/>
        </p:nvSpPr>
        <p:spPr>
          <a:xfrm rot="5400000">
            <a:off x="1572307" y="-225124"/>
            <a:ext cx="194700" cy="3339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/>
          <p:nvPr/>
        </p:nvSpPr>
        <p:spPr>
          <a:xfrm rot="5400000">
            <a:off x="1890623" y="-78002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 rot="5400000">
            <a:off x="2357575" y="-1492814"/>
            <a:ext cx="205200" cy="4919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 rot="5400000">
            <a:off x="1478289" y="-852067"/>
            <a:ext cx="197700" cy="315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/>
          <p:nvPr/>
        </p:nvSpPr>
        <p:spPr>
          <a:xfrm rot="5400000">
            <a:off x="1890623" y="-1501350"/>
            <a:ext cx="196200" cy="397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highlight>
                  <a:srgbClr val="FFFFFF"/>
                </a:highlight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highlight>
                  <a:srgbClr val="FFFFFF"/>
                </a:highlight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highlight>
                  <a:srgbClr val="FFFFFF"/>
                </a:highlight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311700" y="139203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/>
          <p:nvPr/>
        </p:nvSpPr>
        <p:spPr>
          <a:xfrm rot="5400000">
            <a:off x="1382850" y="-1230525"/>
            <a:ext cx="193800" cy="2958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 or concepts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311700" y="363575"/>
            <a:ext cx="8520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311700" y="1228475"/>
            <a:ext cx="85206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ctrTitle" idx="2"/>
          </p:nvPr>
        </p:nvSpPr>
        <p:spPr>
          <a:xfrm>
            <a:off x="311700" y="1953700"/>
            <a:ext cx="8520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ubTitle" idx="3"/>
          </p:nvPr>
        </p:nvSpPr>
        <p:spPr>
          <a:xfrm>
            <a:off x="311700" y="2818600"/>
            <a:ext cx="85206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ctrTitle" idx="4"/>
          </p:nvPr>
        </p:nvSpPr>
        <p:spPr>
          <a:xfrm>
            <a:off x="311700" y="3525425"/>
            <a:ext cx="8520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ubTitle" idx="5"/>
          </p:nvPr>
        </p:nvSpPr>
        <p:spPr>
          <a:xfrm>
            <a:off x="311700" y="4390325"/>
            <a:ext cx="85206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5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5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5" name="Google Shape;55;p16"/>
          <p:cNvSpPr/>
          <p:nvPr/>
        </p:nvSpPr>
        <p:spPr>
          <a:xfrm rot="5400000">
            <a:off x="-2477" y="2700"/>
            <a:ext cx="447600" cy="4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rot="5400000">
            <a:off x="-2477" y="616938"/>
            <a:ext cx="447600" cy="44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/>
          <p:nvPr/>
        </p:nvSpPr>
        <p:spPr>
          <a:xfrm rot="5400000">
            <a:off x="-2477" y="1231200"/>
            <a:ext cx="447600" cy="44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/>
          <p:nvPr/>
        </p:nvSpPr>
        <p:spPr>
          <a:xfrm rot="5400000">
            <a:off x="-2477" y="1845438"/>
            <a:ext cx="447600" cy="44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/>
          <p:nvPr/>
        </p:nvSpPr>
        <p:spPr>
          <a:xfrm rot="5400000">
            <a:off x="-2477" y="2459688"/>
            <a:ext cx="447600" cy="44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/>
          <p:nvPr/>
        </p:nvSpPr>
        <p:spPr>
          <a:xfrm rot="5400000">
            <a:off x="-2477" y="3073950"/>
            <a:ext cx="447600" cy="44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 rot="10800000">
            <a:off x="-590606" y="1984453"/>
            <a:ext cx="3273525" cy="309307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428750" dist="9525" sx="145000" sy="145000" algn="ctr" rotWithShape="0">
              <a:schemeClr val="accent3"/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7"/>
          <p:cNvSpPr/>
          <p:nvPr/>
        </p:nvSpPr>
        <p:spPr>
          <a:xfrm rot="10800000">
            <a:off x="-1251800" y="50865"/>
            <a:ext cx="4140675" cy="386617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428750" dist="9525" sx="140000" sy="140000" algn="ctr" rotWithShape="0">
              <a:schemeClr val="accent4"/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 rot="10800000">
            <a:off x="-2120309" y="1172995"/>
            <a:ext cx="3572100" cy="3572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28750" dist="9525" sx="140000" sy="140000" algn="ctr" rotWithShape="0">
              <a:schemeClr val="accent2"/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7"/>
          <p:cNvSpPr/>
          <p:nvPr/>
        </p:nvSpPr>
        <p:spPr>
          <a:xfrm rot="10800000">
            <a:off x="-2120270" y="51850"/>
            <a:ext cx="2934450" cy="2934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428750" dist="9525" sx="145000" sy="145000" algn="ctr" rotWithShape="0">
              <a:schemeClr val="accent1"/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7"/>
          <p:cNvSpPr/>
          <p:nvPr/>
        </p:nvSpPr>
        <p:spPr>
          <a:xfrm rot="10800000">
            <a:off x="-2482520" y="-329648"/>
            <a:ext cx="5665500" cy="56655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757238" dist="9525" algn="ctr" rotWithShape="0">
              <a:srgbClr val="000000"/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834500" y="932794"/>
            <a:ext cx="357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371600" lvl="2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828800" lvl="3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2286000" lvl="4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743200" lvl="5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3200400" lvl="6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3657600" lvl="7" indent="-381000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4114800" lvl="8" indent="-381000" algn="l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1187981"/>
            <a:ext cx="2165850" cy="265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ubTitle" idx="1"/>
          </p:nvPr>
        </p:nvSpPr>
        <p:spPr>
          <a:xfrm>
            <a:off x="215606" y="4562531"/>
            <a:ext cx="5528025" cy="4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2"/>
          </p:nvPr>
        </p:nvSpPr>
        <p:spPr>
          <a:xfrm rot="-5400000">
            <a:off x="8763021" y="160294"/>
            <a:ext cx="374625" cy="26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9" name="Google Shape;79;p19"/>
          <p:cNvSpPr/>
          <p:nvPr/>
        </p:nvSpPr>
        <p:spPr>
          <a:xfrm rot="-5400000">
            <a:off x="8778722" y="1262031"/>
            <a:ext cx="369225" cy="3613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/>
          <p:nvPr/>
        </p:nvSpPr>
        <p:spPr>
          <a:xfrm rot="-5400000">
            <a:off x="8781715" y="1067975"/>
            <a:ext cx="362250" cy="3622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/>
          <p:nvPr/>
        </p:nvSpPr>
        <p:spPr>
          <a:xfrm rot="-5400000">
            <a:off x="7659161" y="1083218"/>
            <a:ext cx="362250" cy="3622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 rot="-5400000">
            <a:off x="8538752" y="966038"/>
            <a:ext cx="308475" cy="275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/>
          <p:nvPr/>
        </p:nvSpPr>
        <p:spPr>
          <a:xfrm rot="5400000">
            <a:off x="7655928" y="892870"/>
            <a:ext cx="239079" cy="489402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/>
          <p:nvPr/>
        </p:nvSpPr>
        <p:spPr>
          <a:xfrm rot="-5400000">
            <a:off x="7509336" y="340234"/>
            <a:ext cx="636525" cy="664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/>
          <p:nvPr/>
        </p:nvSpPr>
        <p:spPr>
          <a:xfrm rot="5400000">
            <a:off x="7837491" y="17731"/>
            <a:ext cx="342675" cy="3298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/>
          <p:nvPr/>
        </p:nvSpPr>
        <p:spPr>
          <a:xfrm rot="10800000">
            <a:off x="8159825" y="683264"/>
            <a:ext cx="308475" cy="30847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8814901" y="10176"/>
            <a:ext cx="327825" cy="327825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 rot="-5400000">
            <a:off x="8152248" y="19705"/>
            <a:ext cx="666225" cy="6491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/>
          <p:nvPr/>
        </p:nvSpPr>
        <p:spPr>
          <a:xfrm flipH="1">
            <a:off x="8810195" y="340540"/>
            <a:ext cx="332550" cy="3357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 rot="5400000">
            <a:off x="8556188" y="674860"/>
            <a:ext cx="587700" cy="5877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/>
          <p:nvPr/>
        </p:nvSpPr>
        <p:spPr>
          <a:xfrm rot="-5400000">
            <a:off x="7484103" y="-8030"/>
            <a:ext cx="352725" cy="368800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xygen"/>
              <a:buNone/>
              <a:defRPr sz="2800" b="1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9" name="Google Shape;9;p10"/>
          <p:cNvSpPr txBox="1"/>
          <p:nvPr/>
        </p:nvSpPr>
        <p:spPr>
          <a:xfrm rot="5400000">
            <a:off x="-689750" y="4830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hr-HR" sz="1000" b="0" i="0" u="none" strike="noStrike" cap="none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 b="0" i="0" u="none" strike="noStrike" cap="none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021DE-E5A5-D5BB-4F8C-5B06CDEA4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5887"/>
            <a:ext cx="9144000" cy="1519187"/>
          </a:xfrm>
        </p:spPr>
        <p:txBody>
          <a:bodyPr/>
          <a:lstStyle/>
          <a:p>
            <a:r>
              <a:rPr lang="hr-HR" sz="4400" dirty="0">
                <a:latin typeface="+mj-lt"/>
              </a:rPr>
              <a:t>TEHNIČKA ŠKOLA U IMOTSKOM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4A62CE-425B-F952-E6DB-AF8A57994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97" y="3078361"/>
            <a:ext cx="8269072" cy="1519187"/>
          </a:xfrm>
        </p:spPr>
        <p:txBody>
          <a:bodyPr/>
          <a:lstStyle/>
          <a:p>
            <a:pPr algn="r"/>
            <a:r>
              <a:rPr lang="hr-HR" b="1" dirty="0"/>
              <a:t>SMJER: Tehničar za elektroniku i komunikacije</a:t>
            </a:r>
          </a:p>
          <a:p>
            <a:pPr algn="r"/>
            <a:r>
              <a:rPr lang="hr-HR" b="1" dirty="0"/>
              <a:t>Tehničar u strojarstvu</a:t>
            </a:r>
          </a:p>
          <a:p>
            <a:pPr algn="r"/>
            <a:r>
              <a:rPr lang="hr-HR" b="1" dirty="0"/>
              <a:t>Medicinski tehničar opće njege</a:t>
            </a:r>
          </a:p>
          <a:p>
            <a:pPr algn="r"/>
            <a:endParaRPr lang="hr-HR" b="1" dirty="0"/>
          </a:p>
        </p:txBody>
      </p:sp>
      <p:pic>
        <p:nvPicPr>
          <p:cNvPr id="5" name="Slika 4" descr="Slika na kojoj se prikazuje zgrada, vanjski, nebo, prozor&#10;&#10;Sadržaj generiran umjetnom inteligencijom može biti netočan.">
            <a:extLst>
              <a:ext uri="{FF2B5EF4-FFF2-40B4-BE49-F238E27FC236}">
                <a16:creationId xmlns:a16="http://schemas.microsoft.com/office/drawing/2014/main" id="{00453180-8CE9-447D-45B1-53C2C303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97" y="-1"/>
            <a:ext cx="2813635" cy="18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E6D5814-7231-95E7-3DD7-F460F564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02" r="54912" b="9288"/>
          <a:stretch/>
        </p:blipFill>
        <p:spPr>
          <a:xfrm>
            <a:off x="610721" y="673769"/>
            <a:ext cx="4122821" cy="3986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22A4F85-CDB3-4F40-DC9E-7A7F4C72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00" r="55176" b="6520"/>
          <a:stretch/>
        </p:blipFill>
        <p:spPr>
          <a:xfrm>
            <a:off x="4772526" y="673769"/>
            <a:ext cx="4098758" cy="4122822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2DCD8F4B-7D1F-A3D8-51A3-0A3C7E1C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478253" cy="610380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              2. RAZRED                            3. RAZRED</a:t>
            </a:r>
          </a:p>
        </p:txBody>
      </p:sp>
    </p:spTree>
    <p:extLst>
      <p:ext uri="{BB962C8B-B14F-4D97-AF65-F5344CB8AC3E}">
        <p14:creationId xmlns:p14="http://schemas.microsoft.com/office/powerpoint/2010/main" val="246116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D46CA-ED76-3CE8-8A50-76CF1859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0673D4-E03E-8124-6A6D-CE0B3616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8493" r="50701"/>
          <a:stretch/>
        </p:blipFill>
        <p:spPr>
          <a:xfrm>
            <a:off x="128337" y="441158"/>
            <a:ext cx="4507832" cy="469713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0333D37-24F6-5A60-1A6C-665AE99B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4" r="51319" b="5336"/>
          <a:stretch/>
        </p:blipFill>
        <p:spPr>
          <a:xfrm>
            <a:off x="4708358" y="441158"/>
            <a:ext cx="4435642" cy="4423035"/>
          </a:xfrm>
          <a:prstGeom prst="rect">
            <a:avLst/>
          </a:prstGeom>
        </p:spPr>
      </p:pic>
      <p:sp>
        <p:nvSpPr>
          <p:cNvPr id="5" name="Naslov 6">
            <a:extLst>
              <a:ext uri="{FF2B5EF4-FFF2-40B4-BE49-F238E27FC236}">
                <a16:creationId xmlns:a16="http://schemas.microsoft.com/office/drawing/2014/main" id="{64A511CC-F8AE-6AF5-525D-888777DD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478253" cy="514127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4. RAZRED: ELEKTRONIKA / TELEKOMUNIKACIJE</a:t>
            </a:r>
          </a:p>
        </p:txBody>
      </p:sp>
    </p:spTree>
    <p:extLst>
      <p:ext uri="{BB962C8B-B14F-4D97-AF65-F5344CB8AC3E}">
        <p14:creationId xmlns:p14="http://schemas.microsoft.com/office/powerpoint/2010/main" val="31726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ACCF5621-7B50-B271-A8F8-DE8868D75DE5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11700" y="449179"/>
            <a:ext cx="8520600" cy="4467726"/>
          </a:xfrm>
        </p:spPr>
        <p:txBody>
          <a:bodyPr/>
          <a:lstStyle/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tx1"/>
                </a:solidFill>
                <a:latin typeface="+mn-lt"/>
              </a:rPr>
              <a:t>Prijaviti se mogu u</a:t>
            </a: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čenice i učenici koji su spremni na rad, učenje i disciplinu (naravno, uz ispunjene uvjete za upis – upadanje na rang listi po bodovima).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To je škola koja je poznata i priznata u Hrvatskoj, s brojnim uspjesima učenica i učenika na različitim natjecanjima.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Škola ima brojne suradnje s različitim institucijama s pomoću kojih podiže kvalitetu svojeg rada i pružanja usluge učenicima.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Učenici nakon završenog programa u Tehničkoj školi u Imotskom su upoznati s osnovama struke koja će im poslužiti kao temelj za daljnje stručno usavršavanje ili za kasniji prelazak na studij.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  <a:endParaRPr lang="hr-HR" sz="2300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7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941F-618B-965B-EB09-592C9F9B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D80A4C61-D168-AC7B-1541-C99688FBA284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11700" y="352926"/>
            <a:ext cx="8520600" cy="4563979"/>
          </a:xfrm>
        </p:spPr>
        <p:txBody>
          <a:bodyPr/>
          <a:lstStyle/>
          <a:p>
            <a:pPr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Program iziskuje praćenje nastave kroz predavanja (VPUP), zatim rješavanje problemskih zadataka te pohađanje praktične nastave kao što su radioničke i laboratorijske vježbe (UTR).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Škola je opremljena različitim učionicama, laboratorijima i bogatom školskom knjižnicom u kojoj se nalazi nekoliko tisuća knjiga, koje učenicima pomažu tijekom njihovog školovanja.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Spoj klasične i praktične nastave = najbolji način za učenje i usavršavanje!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Dinamični program izvršavanja obveza, učenike potiče na stalan i kvalitetan rad (SAU).</a:t>
            </a:r>
            <a:r>
              <a:rPr lang="en-US" sz="2300" b="0" i="0" dirty="0">
                <a:solidFill>
                  <a:schemeClr val="tx1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hr-HR" sz="2300" b="0" i="0" u="none" strike="noStrike" dirty="0">
                <a:solidFill>
                  <a:schemeClr val="tx1"/>
                </a:solidFill>
                <a:effectLst/>
                <a:latin typeface="+mn-lt"/>
              </a:rPr>
              <a:t>Zadovoljstvo postignutim ciljem – krajnjom izradom rješenja/sklopa/pokusa/stroja.</a:t>
            </a:r>
            <a:endParaRPr lang="en-US" sz="2300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18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B1873-8356-A026-FF0F-DB3B9FCD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lika na kojoj se prikazuje tekst, zid&#10;&#10;Opis je automatski generiran">
            <a:extLst>
              <a:ext uri="{FF2B5EF4-FFF2-40B4-BE49-F238E27FC236}">
                <a16:creationId xmlns:a16="http://schemas.microsoft.com/office/drawing/2014/main" id="{224FDBB4-673D-00F4-5C92-707C796F6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4344" r="8469" b="3296"/>
          <a:stretch/>
        </p:blipFill>
        <p:spPr bwMode="auto">
          <a:xfrm>
            <a:off x="3549619" y="0"/>
            <a:ext cx="2430993" cy="26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E067FF-3A43-8980-59E2-8B0329F9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5249" r="7869"/>
          <a:stretch/>
        </p:blipFill>
        <p:spPr bwMode="auto">
          <a:xfrm>
            <a:off x="3460745" y="2667751"/>
            <a:ext cx="2616120" cy="24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a na kojoj se prikazuje elektronički&#10;&#10;Opis je automatski generiran">
            <a:extLst>
              <a:ext uri="{FF2B5EF4-FFF2-40B4-BE49-F238E27FC236}">
                <a16:creationId xmlns:a16="http://schemas.microsoft.com/office/drawing/2014/main" id="{23DF5EB2-1386-FB23-6BB4-834DF84AF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6998"/>
          <a:stretch/>
        </p:blipFill>
        <p:spPr bwMode="auto">
          <a:xfrm>
            <a:off x="-15737" y="2667751"/>
            <a:ext cx="3565357" cy="24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865E0A9A-81C2-E73B-7495-BD49F4D3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19243"/>
          <a:stretch/>
        </p:blipFill>
        <p:spPr bwMode="auto">
          <a:xfrm>
            <a:off x="5980613" y="3435017"/>
            <a:ext cx="3163388" cy="17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52660ED-6C05-FA09-B080-69C53191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12" y="0"/>
            <a:ext cx="3163388" cy="16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0CF89590-FB42-61F4-C1DD-7132DF733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9989" r="5600" b="18070"/>
          <a:stretch/>
        </p:blipFill>
        <p:spPr bwMode="auto">
          <a:xfrm>
            <a:off x="5980612" y="1616294"/>
            <a:ext cx="3163389" cy="186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Slika na kojoj se prikazuje kabel, električno ožičenje, elektroničko inženjerstvo, elektronika&#10;&#10;Sadržaj generiran umjetnom inteligencijom može biti netočan.">
            <a:extLst>
              <a:ext uri="{FF2B5EF4-FFF2-40B4-BE49-F238E27FC236}">
                <a16:creationId xmlns:a16="http://schemas.microsoft.com/office/drawing/2014/main" id="{7FF8AF50-FC0D-79F6-6D9B-6BEDB2164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" y="-1"/>
            <a:ext cx="3557001" cy="26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9CC30-A135-4B14-11BC-04EF9DFB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967EDA70-A728-F450-B702-D5064874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44" y="1949116"/>
            <a:ext cx="8150511" cy="1933073"/>
          </a:xfrm>
        </p:spPr>
        <p:txBody>
          <a:bodyPr/>
          <a:lstStyle/>
          <a:p>
            <a:pPr algn="ctr"/>
            <a:r>
              <a:rPr lang="hr-HR" sz="5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TEHNIČAR/TEHNIČARKA U STROJARSTVO</a:t>
            </a:r>
          </a:p>
        </p:txBody>
      </p:sp>
    </p:spTree>
    <p:extLst>
      <p:ext uri="{BB962C8B-B14F-4D97-AF65-F5344CB8AC3E}">
        <p14:creationId xmlns:p14="http://schemas.microsoft.com/office/powerpoint/2010/main" val="268986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ECAB-2993-3685-F02C-7976A6DF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85B185-FC77-F9BC-7B5D-2752CEF31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0"/>
            <a:ext cx="8520600" cy="1408176"/>
          </a:xfrm>
        </p:spPr>
        <p:txBody>
          <a:bodyPr/>
          <a:lstStyle/>
          <a:p>
            <a:r>
              <a:rPr lang="hr-HR" sz="4000" dirty="0">
                <a:latin typeface="+mj-lt"/>
              </a:rPr>
              <a:t>TEHNIČAR/TEHNIČARKA U STROJARSTVO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C06055-34E1-F76B-5F9A-51611AB0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618488"/>
            <a:ext cx="8520600" cy="327355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Strukovni </a:t>
            </a:r>
            <a:r>
              <a:rPr lang="hr-HR" dirty="0" err="1"/>
              <a:t>kurikul</a:t>
            </a:r>
            <a:r>
              <a:rPr lang="hr-HR" dirty="0"/>
              <a:t> tehničar u strojarstvu / tehničarka u strojarstvu omogućuje stjecanje kompetencija u dvama područjima rada: strojarstvu te energetici i strojarskim instalacijama.</a:t>
            </a:r>
            <a:endParaRPr lang="hr-H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Stečenih najmanje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246 CSVET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bodova, od čega je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147 CSVET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 iz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strukovnog dijela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kvalifikacije i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99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 iz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općeg obrazovanja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te izrađen i obranjen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završni rad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67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DD768-09DD-A1E5-71E0-4BE0B8FCF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5FE25-6DFE-F972-A2C7-D50F4AF53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777240"/>
          </a:xfrm>
        </p:spPr>
        <p:txBody>
          <a:bodyPr/>
          <a:lstStyle/>
          <a:p>
            <a:r>
              <a:rPr lang="hr-HR" sz="4000" dirty="0">
                <a:latin typeface="+mj-lt"/>
              </a:rPr>
              <a:t>OPIS ZANIMANJA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0B5252-013A-C112-3BD0-BA53F2A4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21" y="1082843"/>
            <a:ext cx="8681550" cy="35773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Učenici će moći planirati i osigurati resurse potrebne za provedbu radnih zadataka na radnom mjestu, odabrati potrebni materijal, alate i uređaje za izradu sklopa prema zadanim uvjetima i standardima. Dimenzionirati strojne dijelove i dijelove instalacija.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Izraditi dokumentaciju uporabom računalnih programa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Odabrati elemente i podloge potrebne za konstruiranje i razradu tehnološkog procesa</a:t>
            </a:r>
          </a:p>
        </p:txBody>
      </p:sp>
    </p:spTree>
    <p:extLst>
      <p:ext uri="{BB962C8B-B14F-4D97-AF65-F5344CB8AC3E}">
        <p14:creationId xmlns:p14="http://schemas.microsoft.com/office/powerpoint/2010/main" val="331702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7F6F-A9EC-9537-FC82-B3F4B487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2B62272-B93B-AFAB-0E07-BC568BD8B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21" y="513347"/>
            <a:ext cx="8681550" cy="414688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Odabrati metode mjerenja, ispitivanja i analize u radu strojarskih i energetskih sustava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Programirati rad strojeva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Pratiti utjecaj parametara na rad sustava i proces proizvodnje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Upravljati radom automatiziranih sustava, održavati strojeve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Koristiti digitalne alate za provedbu aktivnosti poslovnog komuniciranja i digitalnog marketinga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Koristiti zaštitnu opremu i sredstva na ispravan način</a:t>
            </a:r>
          </a:p>
        </p:txBody>
      </p:sp>
    </p:spTree>
    <p:extLst>
      <p:ext uri="{BB962C8B-B14F-4D97-AF65-F5344CB8AC3E}">
        <p14:creationId xmlns:p14="http://schemas.microsoft.com/office/powerpoint/2010/main" val="288993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D7488-45C5-45DD-749C-9D7014CD8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6">
            <a:extLst>
              <a:ext uri="{FF2B5EF4-FFF2-40B4-BE49-F238E27FC236}">
                <a16:creationId xmlns:a16="http://schemas.microsoft.com/office/drawing/2014/main" id="{79632F03-32E7-19F2-D4E9-05031F3A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478253" cy="554233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              1. RAZRED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A3FD3D5-280D-B998-A3AC-64611E06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77818"/>
              </p:ext>
            </p:extLst>
          </p:nvPr>
        </p:nvGraphicFramePr>
        <p:xfrm>
          <a:off x="609600" y="561474"/>
          <a:ext cx="8205536" cy="444232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13373">
                  <a:extLst>
                    <a:ext uri="{9D8B030D-6E8A-4147-A177-3AD203B41FA5}">
                      <a16:colId xmlns:a16="http://schemas.microsoft.com/office/drawing/2014/main" val="4100030643"/>
                    </a:ext>
                  </a:extLst>
                </a:gridCol>
                <a:gridCol w="1092984">
                  <a:extLst>
                    <a:ext uri="{9D8B030D-6E8A-4147-A177-3AD203B41FA5}">
                      <a16:colId xmlns:a16="http://schemas.microsoft.com/office/drawing/2014/main" val="405175075"/>
                    </a:ext>
                  </a:extLst>
                </a:gridCol>
                <a:gridCol w="1011418">
                  <a:extLst>
                    <a:ext uri="{9D8B030D-6E8A-4147-A177-3AD203B41FA5}">
                      <a16:colId xmlns:a16="http://schemas.microsoft.com/office/drawing/2014/main" val="3401903993"/>
                    </a:ext>
                  </a:extLst>
                </a:gridCol>
                <a:gridCol w="1027730">
                  <a:extLst>
                    <a:ext uri="{9D8B030D-6E8A-4147-A177-3AD203B41FA5}">
                      <a16:colId xmlns:a16="http://schemas.microsoft.com/office/drawing/2014/main" val="2565843246"/>
                    </a:ext>
                  </a:extLst>
                </a:gridCol>
                <a:gridCol w="1460031">
                  <a:extLst>
                    <a:ext uri="{9D8B030D-6E8A-4147-A177-3AD203B41FA5}">
                      <a16:colId xmlns:a16="http://schemas.microsoft.com/office/drawing/2014/main" val="1520665599"/>
                    </a:ext>
                  </a:extLst>
                </a:gridCol>
              </a:tblGrid>
              <a:tr h="560112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OBAVEZNI STRUKOVNI MODULI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VPUP%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UTNR%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SAU%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CSVET: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02697"/>
                  </a:ext>
                </a:extLst>
              </a:tr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OSNOVE STROJARSTVA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0523"/>
                  </a:ext>
                </a:extLst>
              </a:tr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CRTANJE POMOĆU RAČUNALA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2"/>
                  </a:ext>
                </a:extLst>
              </a:tr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TEHNIČKA MEHANIKA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91086"/>
                  </a:ext>
                </a:extLst>
              </a:tr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PRECIZNA MJERENJA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50-70%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09220"/>
                  </a:ext>
                </a:extLst>
              </a:tr>
              <a:tr h="50606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PLANIRANJE I PRIPREMA 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50-70%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05096"/>
                  </a:ext>
                </a:extLst>
              </a:tr>
              <a:tr h="548232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RUČNE OBRADE I OBRADE DEFORMIRANJEM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50-70%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42605"/>
                  </a:ext>
                </a:extLst>
              </a:tr>
              <a:tr h="50606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POSLOVNO KOMUNICIRANJE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00261"/>
                  </a:ext>
                </a:extLst>
              </a:tr>
              <a:tr h="506066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EKOLOGIJA I ODRŽIVI RAZVOJ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0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3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, snimka zaslona, ploča, dizajn&#10;&#10;Sadržaj generiran umjetnom inteligencijom može biti netočan.">
            <a:extLst>
              <a:ext uri="{FF2B5EF4-FFF2-40B4-BE49-F238E27FC236}">
                <a16:creationId xmlns:a16="http://schemas.microsoft.com/office/drawing/2014/main" id="{273772CB-8015-5342-271A-6123A69F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9FC5-1AB5-2CF7-41F1-DF6437C8A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4FBEA707-7356-83E3-2B84-7E383B6B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327857" cy="610380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              2. RAZRED                              3. RAZRED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1DCAF813-6981-4D21-A711-81F8B08CE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91923"/>
              </p:ext>
            </p:extLst>
          </p:nvPr>
        </p:nvGraphicFramePr>
        <p:xfrm>
          <a:off x="749300" y="617621"/>
          <a:ext cx="3822700" cy="24495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ČVRSTOĆA I ISPITIVANJE TEHNIČKIH MATERIJALA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47778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TOPLINSKA OBRADA I ADITIVNE TEHNOLOGIJE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10851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TERMODINAMIKA I TOPLINSKI STROJEVI I UREĐAJI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9678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ZAVARIVANJE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596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ODRŽAVANJE STROJEVA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57198"/>
                  </a:ext>
                </a:extLst>
              </a:tr>
            </a:tbl>
          </a:graphicData>
        </a:graphic>
      </p:graphicFrame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54A1B0C9-C0FD-CB6D-A85B-A84064391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98907"/>
              </p:ext>
            </p:extLst>
          </p:nvPr>
        </p:nvGraphicFramePr>
        <p:xfrm>
          <a:off x="4978400" y="617621"/>
          <a:ext cx="3822700" cy="2376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ČOVJEK I ZDRAVLJE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44402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OSNOVE ELEKTRIČNIH I ELEKTRONIČKIH SUSTAVA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66067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PNEUMATSKI SUSTAVI I UPRAVLJANJE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3661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HIDRAULIČKI SUSTAVI I UPRAVLJANJE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09794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PODUZETNIŠTVO I 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40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35CD6-7900-A0E8-E391-0CBB9A017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C248E0D8-22DF-2B99-C81E-BD12D457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143415"/>
            <a:ext cx="8298446" cy="883279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STROJARSTVO: </a:t>
            </a:r>
            <a:br>
              <a:rPr lang="hr-HR" sz="2400" dirty="0">
                <a:latin typeface="+mn-lt"/>
              </a:rPr>
            </a:br>
            <a:r>
              <a:rPr lang="hr-HR" sz="2400" dirty="0">
                <a:latin typeface="+mn-lt"/>
              </a:rPr>
              <a:t>             2. RAZRED                                  3. RAZRED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13E32FA9-CBD7-B5BD-BFD5-5AE222797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367603"/>
              </p:ext>
            </p:extLst>
          </p:nvPr>
        </p:nvGraphicFramePr>
        <p:xfrm>
          <a:off x="661069" y="1130785"/>
          <a:ext cx="3822700" cy="25783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RAD S OSNOVNIM STROJARSKIM ELEMENTIMA I PODSUSTAVIMA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47778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STROJNE OBRADE ODVAJANJEM ČESTICA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10851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TEHNOLOŠKI PROCESI NA KLASNIČNIM STROJEVIMA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9678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PROJEKTNI ZADATAK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5965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BD508796-7243-88E5-725B-349239FD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18320"/>
              </p:ext>
            </p:extLst>
          </p:nvPr>
        </p:nvGraphicFramePr>
        <p:xfrm>
          <a:off x="4965032" y="1130785"/>
          <a:ext cx="3967077" cy="372574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67077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DIZAJNIRANJE POMOĆU RAČUNALA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57198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KONSTRUIRANJE I SASTAVLJANJE STROJEVA I UREĐAJA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44402"/>
                  </a:ext>
                </a:extLst>
              </a:tr>
              <a:tr h="320227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KONTROLA I OSIGURANJE KVALITETE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66067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CAD/CAM TEHNOLOGIJE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36615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PROGRAMIRANJE NUMERIČKI UPRAVLJANIH STROJEVA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09794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AUTOMATIZACIJA U STROJARSTVU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086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PROCESNA POSTROJENJA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60546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ROBOTI, MANIPULATORI I INDUSTRIJA 4.0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19308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200" b="1" dirty="0"/>
                        <a:t>SLOŽENI PROJEKTNI ZADATAK U STROJARSTVU</a:t>
                      </a:r>
                    </a:p>
                    <a:p>
                      <a:pPr algn="ctr"/>
                      <a:endParaRPr lang="hr-H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2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70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B7E17-CE54-3E8D-FFF9-FC38DB41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365036DF-B11B-2BE1-FA9B-693331B9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" y="143415"/>
            <a:ext cx="8298446" cy="883279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ENERGETIKA I STROJARSKE INSTALACIJE: </a:t>
            </a:r>
            <a:br>
              <a:rPr lang="hr-HR" sz="2400" dirty="0">
                <a:latin typeface="+mn-lt"/>
              </a:rPr>
            </a:br>
            <a:r>
              <a:rPr lang="hr-HR" sz="2400" dirty="0">
                <a:latin typeface="+mn-lt"/>
              </a:rPr>
              <a:t>             2. RAZRED                                  3. RAZRED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D37CF7FB-58DC-2244-79E7-C6EC1E62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13333"/>
              </p:ext>
            </p:extLst>
          </p:nvPr>
        </p:nvGraphicFramePr>
        <p:xfrm>
          <a:off x="661069" y="1130785"/>
          <a:ext cx="3822700" cy="21763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ELEMENTI CJEVOVODA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47778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TOLERANCIJE, DOSJEDI I KVALITETA POVRŠINE U STROJNOJ OBRADI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10851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MEDIJI U STROJARSKIM INSTALACIJAMA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9678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UREĐAJI I OPREMA ZA STVARANJE PROTOKA I TLAČENJE MEDIJA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5965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C223DE26-CC9F-61DE-65EF-2C0015C3C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35622"/>
              </p:ext>
            </p:extLst>
          </p:nvPr>
        </p:nvGraphicFramePr>
        <p:xfrm>
          <a:off x="4965032" y="1130785"/>
          <a:ext cx="3967077" cy="26674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967077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MJERNA I KONTROLNA OPREMA STROJARSKIH INSTALACIJA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57198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IZVORI ENERGIJE I TOPLINSKI SUSTAVI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44402"/>
                  </a:ext>
                </a:extLst>
              </a:tr>
              <a:tr h="320227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IZVORI TOPLINE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66067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SUSTAVI GRIJANJA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36615"/>
                  </a:ext>
                </a:extLst>
              </a:tr>
              <a:tr h="436540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STROJARSKE INSTALACIJE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09794"/>
                  </a:ext>
                </a:extLst>
              </a:tr>
              <a:tr h="279879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DIJAGNOSTIKA KVAROVA I ODRŽAVANJE ENERGETSKIH SUSTAVA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93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BED4F-7C8C-D5AC-F6C4-3ABE39916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560F20A-D971-5901-4CF9-93F616B4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327857" cy="610380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              4. RAZRED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C36CE83-3BCC-BFBC-7EF2-CEE9D7F86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79791"/>
              </p:ext>
            </p:extLst>
          </p:nvPr>
        </p:nvGraphicFramePr>
        <p:xfrm>
          <a:off x="548774" y="617621"/>
          <a:ext cx="3822700" cy="287050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OBAVEZNI STRUKOVNI PREDMETI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AUTOMATIZACIJA U ENERGETICI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47778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SUSTAVI ZA PROIZVODNJU ELEKTRIČNE ENERGIJE IZ ENERGIJE VODE I VJETRA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10851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FOTONAPONSKI SUSTAVI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9678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VODOVODNE I KANALIZACIJSKE INSTALACIJE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5965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SUSTAVI CENTRALNOG GRIJANJA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57198"/>
                  </a:ext>
                </a:extLst>
              </a:tr>
              <a:tr h="383776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/>
                        <a:t>VENTILACIJSKI I KLIMATIZACIJSKI SUSTAVI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785637"/>
                  </a:ext>
                </a:extLst>
              </a:tr>
            </a:tbl>
          </a:graphicData>
        </a:graphic>
      </p:graphicFrame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167D9EFB-83B8-E40D-F1C1-A0474850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52897"/>
              </p:ext>
            </p:extLst>
          </p:nvPr>
        </p:nvGraphicFramePr>
        <p:xfrm>
          <a:off x="4572000" y="99357"/>
          <a:ext cx="4467726" cy="49447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467726">
                  <a:extLst>
                    <a:ext uri="{9D8B030D-6E8A-4147-A177-3AD203B41FA5}">
                      <a16:colId xmlns:a16="http://schemas.microsoft.com/office/drawing/2014/main" val="3769897425"/>
                    </a:ext>
                  </a:extLst>
                </a:gridCol>
              </a:tblGrid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IZBORNI MODULI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72322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OSNOVE ELEKTROKEMIJE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844402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MEHANIKA FLUIDA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66067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OSNOVE HARMONIJSKIH TITRAJA I VALOLVA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36615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MJERLJIVA SVOJSTVA ZVUKA I SVJETLOSTI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09794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OSNOVE ELEKTROMAGNETIZMA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086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OSNOVE OPTIKE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24297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OBNOVLJIVI IZVORI ENERGIJE- TOPLINSKI SUSTAVI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5845"/>
                  </a:ext>
                </a:extLst>
              </a:tr>
              <a:tr h="40682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OBNOVLJIVI IZVORI ENERGIJE- PROIZVODNJA ELEKTRIČNE ENERGIJE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58808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VODIK I GORIVNI ČLANCI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24994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PROČIŠĆAVANJE OTPADNIH VODA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2864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MINI PROJEKTNI ZADATAK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130991"/>
                  </a:ext>
                </a:extLst>
              </a:tr>
              <a:tr h="37278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NAPREDNE TEHNOLOGIJE MJERENJA U STROJARSTVU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09011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NEKONVENCIONALNI POSTUPCI OBRADE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2259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UVOD U MODERNU FIZIKU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01678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MJERNE TEHNIKE U ENERGETSKIM SUSTAVIMA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47649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DIMOVODNE INSTALACIJE, KANALI I KOTLOVNICE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29968"/>
                  </a:ext>
                </a:extLst>
              </a:tr>
              <a:tr h="244096">
                <a:tc>
                  <a:txBody>
                    <a:bodyPr/>
                    <a:lstStyle/>
                    <a:p>
                      <a:pPr algn="ctr"/>
                      <a:r>
                        <a:rPr lang="hr-HR" sz="1100" b="1" dirty="0"/>
                        <a:t>PLINSKE INSTALACIJE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0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2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FD46BD-0015-8256-8CBA-641A97F0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0420"/>
            <a:ext cx="8520600" cy="4804611"/>
          </a:xfrm>
        </p:spPr>
        <p:txBody>
          <a:bodyPr/>
          <a:lstStyle/>
          <a:p>
            <a:pPr algn="l"/>
            <a:r>
              <a:rPr lang="hr-HR" sz="2300" dirty="0"/>
              <a:t>Učenje se temelji na problemskim situacijama i zadacima iz stvarnog života, na provođenju projektnih zadataka te stjecanju kompetencija u stvarnom radnom procesu. </a:t>
            </a:r>
          </a:p>
          <a:p>
            <a:pPr algn="l"/>
            <a:r>
              <a:rPr lang="hr-HR" sz="2300" dirty="0"/>
              <a:t>Stečenih najmanje </a:t>
            </a:r>
            <a:r>
              <a:rPr lang="hr-HR" sz="2300" b="1" dirty="0"/>
              <a:t>243 CSVET </a:t>
            </a:r>
            <a:r>
              <a:rPr lang="hr-HR" sz="2300" dirty="0"/>
              <a:t>bodova od čega je </a:t>
            </a:r>
            <a:r>
              <a:rPr lang="hr-HR" sz="2300" b="1" dirty="0"/>
              <a:t>144 CSVET</a:t>
            </a:r>
            <a:r>
              <a:rPr lang="hr-HR" sz="2300" dirty="0"/>
              <a:t> bodova iz </a:t>
            </a:r>
            <a:r>
              <a:rPr lang="hr-HR" sz="2300" b="1" dirty="0"/>
              <a:t>strukovnog dijela </a:t>
            </a:r>
            <a:r>
              <a:rPr lang="hr-HR" sz="2300" dirty="0"/>
              <a:t>kvalifikacije i </a:t>
            </a:r>
            <a:r>
              <a:rPr lang="hr-HR" sz="2300" b="1" dirty="0"/>
              <a:t>99 CSVET</a:t>
            </a:r>
            <a:r>
              <a:rPr lang="hr-HR" sz="2300" dirty="0"/>
              <a:t> bodova iz </a:t>
            </a:r>
            <a:r>
              <a:rPr lang="hr-HR" sz="2300" b="1" dirty="0"/>
              <a:t>općeg obrazovanja </a:t>
            </a:r>
            <a:r>
              <a:rPr lang="hr-HR" sz="2300" dirty="0"/>
              <a:t>te izrađen i obranjen </a:t>
            </a:r>
            <a:r>
              <a:rPr lang="hr-HR" sz="2300" b="1" dirty="0"/>
              <a:t>završni rad</a:t>
            </a:r>
            <a:r>
              <a:rPr lang="hr-HR" sz="2300" dirty="0"/>
              <a:t>.</a:t>
            </a:r>
          </a:p>
          <a:p>
            <a:pPr algn="l"/>
            <a:r>
              <a:rPr lang="hr-HR" sz="2300" dirty="0"/>
              <a:t>Na kraju obrazovanja učenik treba pokazati samostalnost u analizi problema, izradi mogućih rješenja i izvedbi mogućih rješenja, primjenjujući usvojeno znanje i vještine tijekom cjelokupnoga obrazovanja</a:t>
            </a:r>
          </a:p>
        </p:txBody>
      </p:sp>
    </p:spTree>
    <p:extLst>
      <p:ext uri="{BB962C8B-B14F-4D97-AF65-F5344CB8AC3E}">
        <p14:creationId xmlns:p14="http://schemas.microsoft.com/office/powerpoint/2010/main" val="28549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E765-FB06-169B-B76F-DE5328614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11AA804F-EBD6-55E7-8E04-BE5C2CEB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6" y="1540042"/>
            <a:ext cx="8269705" cy="3248526"/>
          </a:xfrm>
        </p:spPr>
        <p:txBody>
          <a:bodyPr/>
          <a:lstStyle/>
          <a:p>
            <a:pPr algn="ctr"/>
            <a:r>
              <a:rPr lang="hr-HR" sz="5000" dirty="0">
                <a:solidFill>
                  <a:schemeClr val="accent1"/>
                </a:solidFill>
                <a:latin typeface="+mj-lt"/>
              </a:rPr>
              <a:t>MEDICINSKA SESTRA OPĆE NJEGE/ MEDICINSKI TEHNIČAR OPĆE NJEGE</a:t>
            </a:r>
          </a:p>
        </p:txBody>
      </p:sp>
    </p:spTree>
    <p:extLst>
      <p:ext uri="{BB962C8B-B14F-4D97-AF65-F5344CB8AC3E}">
        <p14:creationId xmlns:p14="http://schemas.microsoft.com/office/powerpoint/2010/main" val="422537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FB6F9-011B-2271-BCF4-97C9EBEB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4BC31-8AF5-DB5D-7283-A051F6EF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0"/>
            <a:ext cx="8520600" cy="1408176"/>
          </a:xfrm>
        </p:spPr>
        <p:txBody>
          <a:bodyPr/>
          <a:lstStyle/>
          <a:p>
            <a:r>
              <a:rPr lang="hr-HR" sz="3500" dirty="0">
                <a:latin typeface="+mj-lt"/>
              </a:rPr>
              <a:t>MEDICINSKA SESTRA OPĆE NJEGE/ MEDICINSKI TEHNIČAR OPĆE NJEGE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4DCCA3-76D0-D9D7-5C22-99437495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618488"/>
            <a:ext cx="8520600" cy="327355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</a:rPr>
              <a:t>Potpuno novi smjer u Tehničkoj školi u Imotskom, od 2025./2026. godine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</a:rPr>
              <a:t>Trajanje obrazovanja: 5 godina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</a:rPr>
              <a:t>Kod upisa učenika u ovo zanimanje za prvu školsku godinu neće biti bodovnog praga.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</a:rPr>
              <a:t>Predmeti koji se boduju prilikom upisa: Hrvatski jezik, Strani jezik, Matematika, Fizika, Kemija, Biologija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253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4BB110F-0D92-35FD-815A-8BE0102F5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99" y="1018674"/>
            <a:ext cx="8567606" cy="385010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001D35"/>
                </a:solidFill>
                <a:effectLst/>
                <a:latin typeface="+mn-lt"/>
              </a:rPr>
              <a:t>Medicinska sestra/tehničar opće njege je strukovno zanimanje koje se bavi planiranjem, pripremom i provedbom zdravstvene njege u okviru svojih kompetencija. Njihov glavni cilj je pomoć bolesnoj ili zdravoj osobi u obavljanju aktivnosti koje pridonose njenom zdravlju, oporavku.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Radi u skladu s prihvaćenim standardima, zakonskim obvezama i profesionalnom etikom. </a:t>
            </a:r>
          </a:p>
          <a:p>
            <a:endParaRPr lang="hr-HR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1A1C389-F562-F46F-58E6-7CCD625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777240"/>
          </a:xfrm>
        </p:spPr>
        <p:txBody>
          <a:bodyPr/>
          <a:lstStyle/>
          <a:p>
            <a:r>
              <a:rPr lang="hr-HR" sz="4000" dirty="0">
                <a:latin typeface="+mj-lt"/>
              </a:rPr>
              <a:t>OPIS ZANIMANJA</a:t>
            </a:r>
          </a:p>
        </p:txBody>
      </p:sp>
    </p:spTree>
    <p:extLst>
      <p:ext uri="{BB962C8B-B14F-4D97-AF65-F5344CB8AC3E}">
        <p14:creationId xmlns:p14="http://schemas.microsoft.com/office/powerpoint/2010/main" val="40066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833C0-73A7-DDB5-6892-7EDB245AF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9E35F85D-FF99-3508-B48F-6F697E00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15" y="136358"/>
            <a:ext cx="8752090" cy="486075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Vodi zdravstvenu, sestrinsku i drugu dokumentaciju. Sudjeluje u procjeni kvalitete zdravstvene njege i sigurnosti rada u skladu s postojećim standardima. Sudjeluje u projektima koji promoviraju zdravlje. Radi u timu za zdravstvenu njegu. Surađuje sa zdravstvenim timom, osobito s liječnicima te s ostalim osobljem.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U svrhu poboljšanja zdravlja pojedinca i zajednice, često surađuje i s drugim stručnjacima: socijalnim radnicima, psiholozima, teolozima, defektolozima - </a:t>
            </a:r>
            <a:r>
              <a:rPr lang="hr-HR" sz="2200" dirty="0" err="1"/>
              <a:t>rehabilitatorima</a:t>
            </a:r>
            <a:r>
              <a:rPr lang="hr-HR" sz="2200" dirty="0"/>
              <a:t>, logopedima, pedagozima, nutricionistima...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Medicinska sestra opće njege/medicinski tehničar opće njege najčešće radi u zdravstvenim, ustanove socijalne skrbi, ustanove iz odgojno-obrazovnoga sustava te ustanove u zatvorskomu sustavu. </a:t>
            </a:r>
            <a:endParaRPr lang="hr-HR" sz="2200" dirty="0">
              <a:latin typeface="+mn-lt"/>
            </a:endParaRP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8860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A2F3-73C2-2722-6369-578C4B4C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DE6A171D-A92A-9CC1-5331-D020D7523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777240"/>
          </a:xfrm>
        </p:spPr>
        <p:txBody>
          <a:bodyPr/>
          <a:lstStyle/>
          <a:p>
            <a:pPr algn="l"/>
            <a:r>
              <a:rPr lang="hr-HR" sz="2400" dirty="0">
                <a:latin typeface="+mj-lt"/>
              </a:rPr>
              <a:t>POPIS OPĆEOBRAZOVNIH NASTAVNIH PREDMETA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7E7886-0FF6-65A8-83DB-196BB11C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70" y="871888"/>
            <a:ext cx="7234651" cy="42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77E714C1-2F4B-DA4F-1D8F-1F2140AA90E0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76292" y="224441"/>
            <a:ext cx="8520600" cy="941100"/>
          </a:xfrm>
        </p:spPr>
        <p:txBody>
          <a:bodyPr/>
          <a:lstStyle/>
          <a:p>
            <a:r>
              <a:rPr lang="hr-HR" dirty="0">
                <a:latin typeface="+mj-lt"/>
              </a:rPr>
              <a:t>MODULARNA NASTAVA</a:t>
            </a:r>
            <a:endParaRPr lang="en-US" dirty="0">
              <a:latin typeface="+mj-lt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8D1CAD4A-E882-1B68-C68D-E4AC347F4365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280737" y="1409381"/>
            <a:ext cx="8863263" cy="350967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Strukovni predmeti se izvode u obliku </a:t>
            </a:r>
            <a:r>
              <a:rPr lang="hr-HR" sz="2200" b="1" dirty="0"/>
              <a:t>modula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Moduli se dijele na: vođeni proces učenja i poučavanja (</a:t>
            </a:r>
            <a:r>
              <a:rPr lang="hr-HR" sz="2200" b="1" dirty="0"/>
              <a:t>VPUP</a:t>
            </a:r>
            <a:r>
              <a:rPr lang="hr-HR" sz="2200" dirty="0"/>
              <a:t>), oblici učenja temeljenog na radu (</a:t>
            </a:r>
            <a:r>
              <a:rPr lang="hr-HR" sz="2200" b="1" dirty="0"/>
              <a:t>UTR</a:t>
            </a:r>
            <a:r>
              <a:rPr lang="hr-HR" sz="2200" dirty="0"/>
              <a:t>), samostalne aktivnosti učenika (</a:t>
            </a:r>
            <a:r>
              <a:rPr lang="hr-HR" sz="2200" b="1" dirty="0"/>
              <a:t>SAU</a:t>
            </a:r>
            <a:r>
              <a:rPr lang="hr-HR" sz="2200" dirty="0"/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Moduli traju nekoliko tjedana i može ih držati više nastavnika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Svaki modul osim ocjene donosi i određeni broj </a:t>
            </a:r>
            <a:r>
              <a:rPr lang="hr-HR" sz="2200" b="1" dirty="0"/>
              <a:t>CSVET</a:t>
            </a:r>
            <a:r>
              <a:rPr lang="hr-HR" sz="2200" dirty="0"/>
              <a:t> bodova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200" dirty="0"/>
              <a:t>Sva četverogodišnja zanimanja imaju potpuno isti sadržaj modula Hrvatskog jezika, Matematike i Stranog jezika. Dakle imaju istu i potpunu pripremu za polaganje ispita </a:t>
            </a:r>
            <a:r>
              <a:rPr lang="hr-HR" sz="2200" b="1" dirty="0"/>
              <a:t>Državne mature</a:t>
            </a:r>
            <a:r>
              <a:rPr lang="hr-HR" sz="2200" dirty="0"/>
              <a:t>. Ovo također omogućuju lakši prelazak iz jednog zanimanja u drugo.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699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7CBF4-AFD0-86D5-75C3-5D8B35B5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8186E608-074B-7D8C-C576-52CDC29C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482868"/>
          </a:xfrm>
        </p:spPr>
        <p:txBody>
          <a:bodyPr/>
          <a:lstStyle/>
          <a:p>
            <a:pPr algn="l"/>
            <a:r>
              <a:rPr lang="hr-HR" sz="2400" dirty="0">
                <a:latin typeface="+mj-lt"/>
              </a:rPr>
              <a:t>OBAVEZNI STRUKOVNI MODULI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470B9D-21BF-6BD0-89E2-FBD21558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706"/>
          <a:stretch/>
        </p:blipFill>
        <p:spPr>
          <a:xfrm>
            <a:off x="590203" y="577516"/>
            <a:ext cx="7583249" cy="45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33D8-B24D-322D-DA0E-4C623FBA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078B08E4-64A5-816E-B417-D4D13BD7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539016"/>
          </a:xfrm>
        </p:spPr>
        <p:txBody>
          <a:bodyPr/>
          <a:lstStyle/>
          <a:p>
            <a:pPr algn="l"/>
            <a:r>
              <a:rPr lang="hr-HR" sz="2400" dirty="0">
                <a:latin typeface="+mj-lt"/>
              </a:rPr>
              <a:t>OBAVEZNI STRUKOVNI MODULI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D74E14-5CC0-852F-EB0E-A1858B0D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" y="2429633"/>
            <a:ext cx="7238321" cy="26641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E7C47EA-BAD1-2106-78E1-44CC032D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295"/>
          <a:stretch/>
        </p:blipFill>
        <p:spPr>
          <a:xfrm>
            <a:off x="590203" y="659592"/>
            <a:ext cx="7238321" cy="17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3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1740023" y="2110762"/>
            <a:ext cx="5663953" cy="9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Hvala na pozornosti!</a:t>
            </a:r>
            <a:endParaRPr sz="3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B455A8A5-D723-0FB3-8BCD-DE9BCB2E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44" y="1949116"/>
            <a:ext cx="8150511" cy="2350168"/>
          </a:xfrm>
        </p:spPr>
        <p:txBody>
          <a:bodyPr/>
          <a:lstStyle/>
          <a:p>
            <a:pPr algn="ctr"/>
            <a:r>
              <a:rPr lang="hr-HR" sz="5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TEHNIČAR/TEHNIČARKA ZA ELEKTRONIKU I KOMUNIKACIJE</a:t>
            </a:r>
          </a:p>
        </p:txBody>
      </p:sp>
    </p:spTree>
    <p:extLst>
      <p:ext uri="{BB962C8B-B14F-4D97-AF65-F5344CB8AC3E}">
        <p14:creationId xmlns:p14="http://schemas.microsoft.com/office/powerpoint/2010/main" val="58977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3ED63-764F-9E71-D771-32F0D5D2D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0"/>
            <a:ext cx="8520600" cy="1408176"/>
          </a:xfrm>
        </p:spPr>
        <p:txBody>
          <a:bodyPr/>
          <a:lstStyle/>
          <a:p>
            <a:r>
              <a:rPr lang="hr-HR" sz="4000" dirty="0">
                <a:latin typeface="+mj-lt"/>
              </a:rPr>
              <a:t>TEHNIČAR/TEHNIČARKA ZA ELEKTRONIKU I KOMUNIKACIJE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6C5CC9-8A25-D77F-B71E-5709D0872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618488"/>
            <a:ext cx="8520600" cy="327355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dirty="0"/>
              <a:t>Potpuno moderniziran </a:t>
            </a:r>
            <a:r>
              <a:rPr lang="hr-HR" dirty="0" err="1"/>
              <a:t>kurikul</a:t>
            </a:r>
            <a:r>
              <a:rPr lang="hr-HR" dirty="0"/>
              <a:t> koji prati potrebe današnjeg vremena. Za razliku od prethodnog elektrotehničara ovo novo zanimanje je kombinacija </a:t>
            </a:r>
            <a:r>
              <a:rPr lang="hr-HR" b="1" dirty="0"/>
              <a:t>tehničara za elektroniku </a:t>
            </a:r>
            <a:r>
              <a:rPr lang="hr-HR" dirty="0"/>
              <a:t>i </a:t>
            </a:r>
            <a:r>
              <a:rPr lang="hr-HR" b="1" dirty="0"/>
              <a:t>tehničara za telekomunikacije</a:t>
            </a:r>
            <a:r>
              <a:rPr lang="hr-HR" dirty="0"/>
              <a:t>.</a:t>
            </a:r>
          </a:p>
          <a:p>
            <a:pPr algn="l"/>
            <a:endParaRPr lang="hr-H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Stečenih najmanje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246 CSVET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bodova, od čega je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147 CSVET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 iz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strukovnog dijela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kvalifikacije i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99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bodova iz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općeg obrazovanja 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te izrađen i obranjen </a:t>
            </a:r>
            <a:r>
              <a:rPr lang="hr-HR" b="1" i="0" u="none" strike="noStrike" baseline="0" dirty="0">
                <a:solidFill>
                  <a:srgbClr val="000000"/>
                </a:solidFill>
                <a:latin typeface="+mn-lt"/>
              </a:rPr>
              <a:t>završni rad</a:t>
            </a:r>
            <a:r>
              <a:rPr lang="hr-HR" b="0" i="0" u="none" strike="noStrike" baseline="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39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63657-B5FA-A384-FD3A-76C5E8EC2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70EED-35C0-2E10-193F-8EE7AAEFC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04" y="94648"/>
            <a:ext cx="8192848" cy="777240"/>
          </a:xfrm>
        </p:spPr>
        <p:txBody>
          <a:bodyPr/>
          <a:lstStyle/>
          <a:p>
            <a:r>
              <a:rPr lang="hr-HR" sz="4000" dirty="0">
                <a:latin typeface="+mj-lt"/>
              </a:rPr>
              <a:t>OPIS ZANIMANJA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DA1075-614A-1AED-5BF9-DD0A2BBE7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21" y="1082843"/>
            <a:ext cx="8681550" cy="388218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300" b="1" dirty="0"/>
              <a:t>Ispitivanje elektrotehničkih komponenti i sklopova, montiranje i ispitivanje elektroničkih uređaja i opreme</a:t>
            </a:r>
            <a:r>
              <a:rPr lang="hr-HR" sz="2300" dirty="0"/>
              <a:t>, njihovo posluživanje i održavanje, tehničko-administrativni poslovi, </a:t>
            </a:r>
            <a:r>
              <a:rPr lang="hr-HR" sz="2300" b="1" dirty="0"/>
              <a:t>izradba elektroničkih sklopova i/ili uređaja</a:t>
            </a:r>
            <a:r>
              <a:rPr lang="hr-HR" sz="2300" dirty="0"/>
              <a:t> te prodaja i promidžba elektrotehničkih i elektroničkih proizvoda</a:t>
            </a:r>
            <a:r>
              <a:rPr lang="hr-HR" sz="2300"/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300"/>
              <a:t>Bitan </a:t>
            </a:r>
            <a:r>
              <a:rPr lang="hr-HR" sz="2300" dirty="0"/>
              <a:t>dio ovog posla je i preventivno održavanje. Središnja i integrirajuća kompetencija ovog zanimanja je objedinjavanje poslova projektiranja, montaže i održavanja elektroničke opreme, pri čemu se primjenjuju kompetencije i korelacije iz područja elektrotehnike i računalstva.</a:t>
            </a:r>
          </a:p>
        </p:txBody>
      </p:sp>
    </p:spTree>
    <p:extLst>
      <p:ext uri="{BB962C8B-B14F-4D97-AF65-F5344CB8AC3E}">
        <p14:creationId xmlns:p14="http://schemas.microsoft.com/office/powerpoint/2010/main" val="368892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0389D92-D52A-80A8-3353-DA5CE11F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740664"/>
            <a:ext cx="8520600" cy="39867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400" dirty="0"/>
              <a:t>Planiranje i izvođenje električnih instalacija.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dirty="0"/>
              <a:t>Planiranje, priprema, izvođenje, popravak, mjerenja, testiranja i kontrola instalacija i uređaja.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dirty="0"/>
              <a:t>Sudjelovanje na implementaciji složenijih mreža i sustava.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dirty="0"/>
              <a:t>Posao se često obavlja u timu što zahtjeva dobre komunikacijske vještine i vještine rada u timu za razvijanje skladnih međuljudskih odnosa.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400" dirty="0"/>
              <a:t>U radu se pridržava pravila struke i propisanih standarda koji se odnose na poslove koji se svakodnevno obavljaju na radnom mjestu.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33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5F824371-8E4E-08AB-84CF-7C61394D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" y="0"/>
            <a:ext cx="9121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48671B-7B84-D383-585F-6BD33C8E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14" r="19386" b="2086"/>
          <a:stretch/>
        </p:blipFill>
        <p:spPr>
          <a:xfrm>
            <a:off x="601579" y="488270"/>
            <a:ext cx="7531768" cy="4639753"/>
          </a:xfrm>
          <a:prstGeom prst="rect">
            <a:avLst/>
          </a:prstGeom>
        </p:spPr>
      </p:pic>
      <p:sp>
        <p:nvSpPr>
          <p:cNvPr id="6" name="Naslov 6">
            <a:extLst>
              <a:ext uri="{FF2B5EF4-FFF2-40B4-BE49-F238E27FC236}">
                <a16:creationId xmlns:a16="http://schemas.microsoft.com/office/drawing/2014/main" id="{33463D13-EB5B-D00D-E70B-D3FBAAB2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7241"/>
            <a:ext cx="8478253" cy="554233"/>
          </a:xfrm>
        </p:spPr>
        <p:txBody>
          <a:bodyPr/>
          <a:lstStyle/>
          <a:p>
            <a:pPr algn="l"/>
            <a:r>
              <a:rPr lang="hr-HR" sz="2400" dirty="0">
                <a:latin typeface="+mn-lt"/>
              </a:rPr>
              <a:t>               1. RAZRED</a:t>
            </a:r>
          </a:p>
        </p:txBody>
      </p:sp>
    </p:spTree>
    <p:extLst>
      <p:ext uri="{BB962C8B-B14F-4D97-AF65-F5344CB8AC3E}">
        <p14:creationId xmlns:p14="http://schemas.microsoft.com/office/powerpoint/2010/main" val="1238290248"/>
      </p:ext>
    </p:extLst>
  </p:cSld>
  <p:clrMapOvr>
    <a:masterClrMapping/>
  </p:clrMapOvr>
</p:sld>
</file>

<file path=ppt/theme/theme1.xml><?xml version="1.0" encoding="utf-8"?>
<a:theme xmlns:a="http://schemas.openxmlformats.org/drawingml/2006/main" name="0108_Gasper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25447"/>
      </a:accent1>
      <a:accent2>
        <a:srgbClr val="EFCF7E"/>
      </a:accent2>
      <a:accent3>
        <a:srgbClr val="3FCBB1"/>
      </a:accent3>
      <a:accent4>
        <a:srgbClr val="9ED0E6"/>
      </a:accent4>
      <a:accent5>
        <a:srgbClr val="6885CC"/>
      </a:accent5>
      <a:accent6>
        <a:srgbClr val="8E7CC3"/>
      </a:accent6>
      <a:hlink>
        <a:srgbClr val="FF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1546</Words>
  <Application>Microsoft Office PowerPoint</Application>
  <PresentationFormat>Prikaz na zaslonu (16:9)</PresentationFormat>
  <Paragraphs>186</Paragraphs>
  <Slides>32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Barlow Condensed</vt:lpstr>
      <vt:lpstr>Arial</vt:lpstr>
      <vt:lpstr>Calibri</vt:lpstr>
      <vt:lpstr>Oxygen</vt:lpstr>
      <vt:lpstr>0108_Gasper_Template_SlidesMania</vt:lpstr>
      <vt:lpstr>TEHNIČKA ŠKOLA U IMOTSKOM</vt:lpstr>
      <vt:lpstr>PowerPoint prezentacija</vt:lpstr>
      <vt:lpstr>MODULARNA NASTAVA</vt:lpstr>
      <vt:lpstr>TEHNIČAR/TEHNIČARKA ZA ELEKTRONIKU I KOMUNIKACIJE</vt:lpstr>
      <vt:lpstr>TEHNIČAR/TEHNIČARKA ZA ELEKTRONIKU I KOMUNIKACIJE</vt:lpstr>
      <vt:lpstr>OPIS ZANIMANJA</vt:lpstr>
      <vt:lpstr>PowerPoint prezentacija</vt:lpstr>
      <vt:lpstr>PowerPoint prezentacija</vt:lpstr>
      <vt:lpstr>               1. RAZRED</vt:lpstr>
      <vt:lpstr>               2. RAZRED                            3. RAZRED</vt:lpstr>
      <vt:lpstr> 4. RAZRED: ELEKTRONIKA / TELEKOMUNIKACIJE</vt:lpstr>
      <vt:lpstr>PowerPoint prezentacija</vt:lpstr>
      <vt:lpstr>PowerPoint prezentacija</vt:lpstr>
      <vt:lpstr>PowerPoint prezentacija</vt:lpstr>
      <vt:lpstr>TEHNIČAR/TEHNIČARKA U STROJARSTVO</vt:lpstr>
      <vt:lpstr>TEHNIČAR/TEHNIČARKA U STROJARSTVO</vt:lpstr>
      <vt:lpstr>OPIS ZANIMANJA</vt:lpstr>
      <vt:lpstr>PowerPoint prezentacija</vt:lpstr>
      <vt:lpstr>               1. RAZRED</vt:lpstr>
      <vt:lpstr>               2. RAZRED                              3. RAZRED</vt:lpstr>
      <vt:lpstr>STROJARSTVO:               2. RAZRED                                  3. RAZRED</vt:lpstr>
      <vt:lpstr>ENERGETIKA I STROJARSKE INSTALACIJE:               2. RAZRED                                  3. RAZRED</vt:lpstr>
      <vt:lpstr>               4. RAZRED</vt:lpstr>
      <vt:lpstr>PowerPoint prezentacija</vt:lpstr>
      <vt:lpstr>MEDICINSKA SESTRA OPĆE NJEGE/ MEDICINSKI TEHNIČAR OPĆE NJEGE</vt:lpstr>
      <vt:lpstr>MEDICINSKA SESTRA OPĆE NJEGE/ MEDICINSKI TEHNIČAR OPĆE NJEGE</vt:lpstr>
      <vt:lpstr>OPIS ZANIMANJA</vt:lpstr>
      <vt:lpstr>PowerPoint prezentacija</vt:lpstr>
      <vt:lpstr>POPIS OPĆEOBRAZOVNIH NASTAVNIH PREDMETA</vt:lpstr>
      <vt:lpstr>OBAVEZNI STRUKOVNI MODULI</vt:lpstr>
      <vt:lpstr>OBAVEZNI STRUKOVNI MODULI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 UČENIKA – Kako ga očuvati?  Roditeljski sastanak za 2./3./4. razrede</dc:title>
  <dc:creator>Alma Rovis Brandic</dc:creator>
  <cp:lastModifiedBy>Ivana Jukić</cp:lastModifiedBy>
  <cp:revision>23</cp:revision>
  <dcterms:modified xsi:type="dcterms:W3CDTF">2025-06-03T22:53:20Z</dcterms:modified>
</cp:coreProperties>
</file>