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A82C9-113C-4B86-B1E1-A8BCBDA90FC1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31099-539E-49A6-9348-D400FC8CEA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62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E3D57-F1E9-440C-9B32-D552EC4D2B4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77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B3596A-CEC6-4C1B-8F18-8CF885B93128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9C3D17-F940-4704-9048-1BD2D9528AFD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Petlja ili iteracija</a:t>
            </a:r>
            <a:endParaRPr lang="hr-HR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1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Zadaci.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Izračunaj prosjek prvih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hr-HR" dirty="0" smtClean="0"/>
              <a:t> prirodnih 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Izračunaj sumu recipročnih vrijednosti prvih n prirodnih 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Izračunaj broj parnih brojeva u segmentu [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123,1056</a:t>
            </a:r>
            <a:r>
              <a:rPr lang="hr-HR" dirty="0" smtClean="0"/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Ispiši višekratnike broja 3 u intervalu &lt;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10,100</a:t>
            </a:r>
            <a:r>
              <a:rPr lang="hr-HR" dirty="0" smtClean="0"/>
              <a:t>&gt;.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5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Petlje s prethodnom provjerom uvjeta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849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je (uvjet) činiti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niz naredbi;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4977045" y="1183463"/>
            <a:ext cx="3492388" cy="3037625"/>
            <a:chOff x="4977045" y="1183463"/>
            <a:chExt cx="3492388" cy="3037625"/>
          </a:xfrm>
        </p:grpSpPr>
        <p:cxnSp>
          <p:nvCxnSpPr>
            <p:cNvPr id="5" name="Ravni poveznik sa strelicom 4"/>
            <p:cNvCxnSpPr/>
            <p:nvPr/>
          </p:nvCxnSpPr>
          <p:spPr>
            <a:xfrm>
              <a:off x="5717608" y="1183463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a 19"/>
            <p:cNvGrpSpPr/>
            <p:nvPr/>
          </p:nvGrpSpPr>
          <p:grpSpPr>
            <a:xfrm>
              <a:off x="4977045" y="1556792"/>
              <a:ext cx="3492388" cy="2664296"/>
              <a:chOff x="1223628" y="3429000"/>
              <a:chExt cx="3492388" cy="2664296"/>
            </a:xfrm>
          </p:grpSpPr>
          <p:sp>
            <p:nvSpPr>
              <p:cNvPr id="6" name="Dijamant 5"/>
              <p:cNvSpPr/>
              <p:nvPr/>
            </p:nvSpPr>
            <p:spPr>
              <a:xfrm>
                <a:off x="1223628" y="4711855"/>
                <a:ext cx="1512168" cy="720080"/>
              </a:xfrm>
              <a:prstGeom prst="diamon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1600" dirty="0" smtClean="0"/>
                  <a:t>uvjet</a:t>
                </a:r>
                <a:endParaRPr lang="hr-HR" sz="1600" dirty="0"/>
              </a:p>
            </p:txBody>
          </p:sp>
          <p:sp>
            <p:nvSpPr>
              <p:cNvPr id="7" name="Pravokutnik 6"/>
              <p:cNvSpPr/>
              <p:nvPr/>
            </p:nvSpPr>
            <p:spPr>
              <a:xfrm>
                <a:off x="2735796" y="3789040"/>
                <a:ext cx="1980220" cy="43204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>
                    <a:latin typeface="Courier New" pitchFamily="49" charset="0"/>
                    <a:cs typeface="Courier New" pitchFamily="49" charset="0"/>
                  </a:rPr>
                  <a:t>niz_naredbi;</a:t>
                </a:r>
                <a:endParaRPr lang="hr-HR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9" name="Kutni poveznik 8"/>
              <p:cNvCxnSpPr>
                <a:stCxn id="6" idx="3"/>
                <a:endCxn id="7" idx="2"/>
              </p:cNvCxnSpPr>
              <p:nvPr/>
            </p:nvCxnSpPr>
            <p:spPr>
              <a:xfrm flipV="1">
                <a:off x="2735796" y="4221088"/>
                <a:ext cx="990110" cy="850807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Kutni poveznik 10"/>
              <p:cNvCxnSpPr>
                <a:stCxn id="7" idx="0"/>
              </p:cNvCxnSpPr>
              <p:nvPr/>
            </p:nvCxnSpPr>
            <p:spPr>
              <a:xfrm rot="16200000" flipV="1">
                <a:off x="2672789" y="2735923"/>
                <a:ext cx="360040" cy="174619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avni poveznik sa strelicom 16"/>
              <p:cNvCxnSpPr>
                <a:stCxn id="6" idx="2"/>
              </p:cNvCxnSpPr>
              <p:nvPr/>
            </p:nvCxnSpPr>
            <p:spPr>
              <a:xfrm>
                <a:off x="1979712" y="5431935"/>
                <a:ext cx="0" cy="6613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kstniOkvir 17"/>
              <p:cNvSpPr txBox="1"/>
              <p:nvPr/>
            </p:nvSpPr>
            <p:spPr>
              <a:xfrm>
                <a:off x="2852809" y="4725144"/>
                <a:ext cx="711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DA</a:t>
                </a:r>
                <a:endParaRPr lang="hr-HR" dirty="0"/>
              </a:p>
            </p:txBody>
          </p:sp>
          <p:sp>
            <p:nvSpPr>
              <p:cNvPr id="19" name="TekstniOkvir 18"/>
              <p:cNvSpPr txBox="1"/>
              <p:nvPr/>
            </p:nvSpPr>
            <p:spPr>
              <a:xfrm>
                <a:off x="1964191" y="5477429"/>
                <a:ext cx="711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NE</a:t>
                </a:r>
                <a:endParaRPr lang="hr-HR" dirty="0"/>
              </a:p>
            </p:txBody>
          </p:sp>
        </p:grpSp>
      </p:grpSp>
      <p:sp>
        <p:nvSpPr>
          <p:cNvPr id="22" name="TekstniOkvir 21"/>
          <p:cNvSpPr txBox="1"/>
          <p:nvPr/>
        </p:nvSpPr>
        <p:spPr>
          <a:xfrm>
            <a:off x="827584" y="4797152"/>
            <a:ext cx="69847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1600" dirty="0" smtClean="0">
                <a:latin typeface="+mj-lt"/>
              </a:rPr>
              <a:t>Računa se vrijednost logičkog izraza uvjet</a:t>
            </a:r>
          </a:p>
          <a:p>
            <a:pPr marL="342900" indent="-342900">
              <a:buAutoNum type="arabicPeriod"/>
            </a:pPr>
            <a:r>
              <a:rPr lang="hr-HR" sz="1600" dirty="0" smtClean="0">
                <a:latin typeface="+mj-lt"/>
              </a:rPr>
              <a:t>Ako je uvjet=TRUE, izvršava se niz_naredbi i opet ide na korak 1</a:t>
            </a:r>
          </a:p>
          <a:p>
            <a:pPr marL="342900" indent="-342900">
              <a:buAutoNum type="arabicPeriod"/>
            </a:pPr>
            <a:r>
              <a:rPr lang="hr-HR" sz="1600" dirty="0" smtClean="0">
                <a:latin typeface="+mj-lt"/>
              </a:rPr>
              <a:t>Ako je uvjet=FALSE, završava se petlja</a:t>
            </a:r>
            <a:endParaRPr lang="hr-HR" sz="1600" dirty="0">
              <a:latin typeface="+mj-lt"/>
            </a:endParaRPr>
          </a:p>
        </p:txBody>
      </p:sp>
      <p:sp>
        <p:nvSpPr>
          <p:cNvPr id="23" name="Strelica zakrivljena ulijevo 22"/>
          <p:cNvSpPr/>
          <p:nvPr/>
        </p:nvSpPr>
        <p:spPr>
          <a:xfrm flipV="1">
            <a:off x="7812360" y="4797152"/>
            <a:ext cx="333037" cy="4308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5949153" y="5876964"/>
            <a:ext cx="2736304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800" dirty="0" err="1" smtClean="0">
                <a:solidFill>
                  <a:srgbClr val="FF0000"/>
                </a:solidFill>
              </a:rPr>
              <a:t>while</a:t>
            </a:r>
            <a:r>
              <a:rPr lang="hr-HR" sz="2800" dirty="0" smtClean="0">
                <a:solidFill>
                  <a:srgbClr val="FF0000"/>
                </a:solidFill>
              </a:rPr>
              <a:t> petlja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Primjer. Ispisati prvih 5 prirodnih brojeva.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336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i:=1;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dok je (i&lt;=5) činiti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izlaz(i);</a:t>
            </a:r>
          </a:p>
          <a:p>
            <a:pPr marL="594360" lvl="2" indent="0"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i:=i+1;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trelica udesno 3"/>
          <p:cNvSpPr/>
          <p:nvPr/>
        </p:nvSpPr>
        <p:spPr>
          <a:xfrm flipH="1">
            <a:off x="2123728" y="1700808"/>
            <a:ext cx="1008112" cy="216024"/>
          </a:xfrm>
          <a:prstGeom prst="rightArrow">
            <a:avLst/>
          </a:prstGeom>
          <a:gradFill>
            <a:gsLst>
              <a:gs pos="0">
                <a:srgbClr val="FF0000"/>
              </a:gs>
              <a:gs pos="73000">
                <a:schemeClr val="accent5">
                  <a:tint val="61000"/>
                  <a:satMod val="200000"/>
                </a:schemeClr>
              </a:gs>
              <a:gs pos="100000">
                <a:schemeClr val="accent5">
                  <a:tint val="45000"/>
                  <a:satMod val="200000"/>
                </a:schemeClr>
              </a:gs>
            </a:gsLst>
            <a:lin ang="95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 rot="1164367" flipH="1">
            <a:off x="2780185" y="2705016"/>
            <a:ext cx="1008112" cy="216024"/>
          </a:xfrm>
          <a:prstGeom prst="rightArrow">
            <a:avLst/>
          </a:prstGeom>
          <a:gradFill>
            <a:gsLst>
              <a:gs pos="0">
                <a:srgbClr val="FF0000"/>
              </a:gs>
              <a:gs pos="73000">
                <a:schemeClr val="accent5">
                  <a:tint val="61000"/>
                  <a:satMod val="200000"/>
                </a:schemeClr>
              </a:gs>
              <a:gs pos="100000">
                <a:schemeClr val="accent5">
                  <a:tint val="45000"/>
                  <a:satMod val="200000"/>
                </a:schemeClr>
              </a:gs>
            </a:gsLst>
            <a:lin ang="95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trelica udesno 5"/>
          <p:cNvSpPr/>
          <p:nvPr/>
        </p:nvSpPr>
        <p:spPr>
          <a:xfrm flipH="1">
            <a:off x="2249132" y="3356992"/>
            <a:ext cx="1008112" cy="216024"/>
          </a:xfrm>
          <a:prstGeom prst="rightArrow">
            <a:avLst/>
          </a:prstGeom>
          <a:gradFill>
            <a:gsLst>
              <a:gs pos="0">
                <a:srgbClr val="FF0000"/>
              </a:gs>
              <a:gs pos="73000">
                <a:schemeClr val="accent5">
                  <a:tint val="61000"/>
                  <a:satMod val="200000"/>
                </a:schemeClr>
              </a:gs>
              <a:gs pos="100000">
                <a:schemeClr val="accent5">
                  <a:tint val="45000"/>
                  <a:satMod val="200000"/>
                </a:schemeClr>
              </a:gs>
            </a:gsLst>
            <a:lin ang="95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162106" y="1673441"/>
            <a:ext cx="432048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Inicijalizacija varijable koja utječe na uvjet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3851920" y="2813028"/>
            <a:ext cx="468052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Postavljanje uvjeta i krajnje vrijednosti varijable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3281326" y="3280338"/>
            <a:ext cx="50350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Promjena varijable koja utječe na istinitost uvjeta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23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Primjer. Ispisati niz 100,95,90,…,0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336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i:=100;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dok je (i&gt;=0) činiti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izlaz(i);</a:t>
            </a:r>
          </a:p>
          <a:p>
            <a:pPr marL="594360" lvl="2" indent="0"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i:=i-5;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7" name="Grupa 26"/>
          <p:cNvGrpSpPr/>
          <p:nvPr/>
        </p:nvGrpSpPr>
        <p:grpSpPr>
          <a:xfrm>
            <a:off x="4977045" y="1190627"/>
            <a:ext cx="3741935" cy="4745239"/>
            <a:chOff x="4727498" y="1190627"/>
            <a:chExt cx="3741935" cy="4745239"/>
          </a:xfrm>
        </p:grpSpPr>
        <p:cxnSp>
          <p:nvCxnSpPr>
            <p:cNvPr id="6" name="Ravni poveznik sa strelicom 5"/>
            <p:cNvCxnSpPr/>
            <p:nvPr/>
          </p:nvCxnSpPr>
          <p:spPr>
            <a:xfrm>
              <a:off x="5717608" y="2394185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a 6"/>
            <p:cNvGrpSpPr/>
            <p:nvPr/>
          </p:nvGrpSpPr>
          <p:grpSpPr>
            <a:xfrm>
              <a:off x="4977045" y="2646213"/>
              <a:ext cx="3492388" cy="2785597"/>
              <a:chOff x="1223628" y="3307699"/>
              <a:chExt cx="3492388" cy="2785597"/>
            </a:xfrm>
          </p:grpSpPr>
          <p:sp>
            <p:nvSpPr>
              <p:cNvPr id="8" name="Dijamant 7"/>
              <p:cNvSpPr/>
              <p:nvPr/>
            </p:nvSpPr>
            <p:spPr>
              <a:xfrm>
                <a:off x="1223628" y="4711855"/>
                <a:ext cx="1512168" cy="720080"/>
              </a:xfrm>
              <a:prstGeom prst="diamon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sz="1600" dirty="0" smtClean="0">
                    <a:latin typeface="Courier New" pitchFamily="49" charset="0"/>
                    <a:cs typeface="Courier New" pitchFamily="49" charset="0"/>
                  </a:rPr>
                  <a:t>i≥0</a:t>
                </a:r>
                <a:endParaRPr lang="hr-HR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9" name="Pravokutnik 8"/>
              <p:cNvSpPr/>
              <p:nvPr/>
            </p:nvSpPr>
            <p:spPr>
              <a:xfrm>
                <a:off x="2735796" y="3667739"/>
                <a:ext cx="1980220" cy="43204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 smtClean="0">
                    <a:latin typeface="Courier New" pitchFamily="49" charset="0"/>
                    <a:cs typeface="Courier New" pitchFamily="49" charset="0"/>
                  </a:rPr>
                  <a:t>i:=i-5;</a:t>
                </a:r>
                <a:endParaRPr lang="hr-HR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0" name="Kutni poveznik 9"/>
              <p:cNvCxnSpPr>
                <a:stCxn id="8" idx="3"/>
              </p:cNvCxnSpPr>
              <p:nvPr/>
            </p:nvCxnSpPr>
            <p:spPr>
              <a:xfrm flipV="1">
                <a:off x="2735796" y="4711855"/>
                <a:ext cx="990110" cy="360040"/>
              </a:xfrm>
              <a:prstGeom prst="bentConnector3">
                <a:avLst>
                  <a:gd name="adj1" fmla="val 100375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Kutni poveznik 10"/>
              <p:cNvCxnSpPr>
                <a:stCxn id="9" idx="0"/>
              </p:cNvCxnSpPr>
              <p:nvPr/>
            </p:nvCxnSpPr>
            <p:spPr>
              <a:xfrm rot="16200000" flipV="1">
                <a:off x="2672789" y="2614622"/>
                <a:ext cx="360040" cy="174619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vni poveznik sa strelicom 11"/>
              <p:cNvCxnSpPr>
                <a:stCxn id="8" idx="2"/>
              </p:cNvCxnSpPr>
              <p:nvPr/>
            </p:nvCxnSpPr>
            <p:spPr>
              <a:xfrm>
                <a:off x="1979712" y="5431935"/>
                <a:ext cx="0" cy="6613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kstniOkvir 12"/>
              <p:cNvSpPr txBox="1"/>
              <p:nvPr/>
            </p:nvSpPr>
            <p:spPr>
              <a:xfrm>
                <a:off x="2852809" y="4725144"/>
                <a:ext cx="711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DA</a:t>
                </a:r>
                <a:endParaRPr lang="hr-HR" dirty="0"/>
              </a:p>
            </p:txBody>
          </p:sp>
          <p:sp>
            <p:nvSpPr>
              <p:cNvPr id="14" name="TekstniOkvir 13"/>
              <p:cNvSpPr txBox="1"/>
              <p:nvPr/>
            </p:nvSpPr>
            <p:spPr>
              <a:xfrm>
                <a:off x="1964191" y="5477429"/>
                <a:ext cx="7110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NE</a:t>
                </a:r>
                <a:endParaRPr lang="hr-HR" dirty="0"/>
              </a:p>
            </p:txBody>
          </p:sp>
        </p:grpSp>
        <p:sp>
          <p:nvSpPr>
            <p:cNvPr id="15" name="Elipsa 14"/>
            <p:cNvSpPr/>
            <p:nvPr/>
          </p:nvSpPr>
          <p:spPr>
            <a:xfrm>
              <a:off x="4994268" y="1190627"/>
              <a:ext cx="1446680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POČETAK</a:t>
              </a:r>
              <a:endParaRPr lang="hr-HR" sz="1200" dirty="0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4727498" y="2009255"/>
              <a:ext cx="1980220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:=100;</a:t>
              </a:r>
              <a:endParaRPr lang="hr-HR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Ravni poveznik sa strelicom 17"/>
            <p:cNvCxnSpPr>
              <a:stCxn id="15" idx="4"/>
              <a:endCxn id="16" idx="0"/>
            </p:cNvCxnSpPr>
            <p:nvPr/>
          </p:nvCxnSpPr>
          <p:spPr>
            <a:xfrm>
              <a:off x="5717608" y="1694683"/>
              <a:ext cx="0" cy="3145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pezoid 21"/>
            <p:cNvSpPr/>
            <p:nvPr/>
          </p:nvSpPr>
          <p:spPr>
            <a:xfrm>
              <a:off x="6984268" y="3645024"/>
              <a:ext cx="994611" cy="418634"/>
            </a:xfrm>
            <a:prstGeom prst="trapezoi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i</a:t>
              </a:r>
              <a:endParaRPr lang="hr-HR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Ravni poveznik sa strelicom 23"/>
            <p:cNvCxnSpPr>
              <a:stCxn id="22" idx="0"/>
              <a:endCxn id="9" idx="2"/>
            </p:cNvCxnSpPr>
            <p:nvPr/>
          </p:nvCxnSpPr>
          <p:spPr>
            <a:xfrm flipH="1" flipV="1">
              <a:off x="7479323" y="3438301"/>
              <a:ext cx="2251" cy="2067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ipsa 25"/>
            <p:cNvSpPr/>
            <p:nvPr/>
          </p:nvSpPr>
          <p:spPr>
            <a:xfrm>
              <a:off x="5009789" y="5431810"/>
              <a:ext cx="1446680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KRAJ</a:t>
              </a:r>
              <a:endParaRPr lang="hr-H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7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Primjer. Rastaviti broj na proste faktore.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ulaz(x);</a:t>
            </a:r>
          </a:p>
          <a:p>
            <a:pPr marL="274320" lvl="1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p:=2;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je (x&gt;1) činiti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{ako je (x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p=0) onda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izlaz(p);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x:=x div p;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004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inače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p:=p+1;</a:t>
            </a:r>
          </a:p>
          <a:p>
            <a:pPr marL="320040" lvl="1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}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41160"/>
              </p:ext>
            </p:extLst>
          </p:nvPr>
        </p:nvGraphicFramePr>
        <p:xfrm>
          <a:off x="5724128" y="1556792"/>
          <a:ext cx="25202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1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endParaRPr lang="hr-HR" u="none" strike="sngStrike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p</a:t>
                      </a:r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hr-HR" u="none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r>
                        <a:rPr lang="hr-HR" u="none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hr-HR" u="none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hr-HR" u="none" strike="sngStrike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6516216" y="3356992"/>
            <a:ext cx="131389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20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2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2</a:t>
            </a:r>
          </a:p>
          <a:p>
            <a:r>
              <a:rPr lang="hr-HR" dirty="0">
                <a:solidFill>
                  <a:srgbClr val="00B050"/>
                </a:solidFill>
              </a:rPr>
              <a:t>5</a:t>
            </a:r>
            <a:endParaRPr lang="hr-HR" dirty="0" smtClean="0">
              <a:solidFill>
                <a:srgbClr val="00B05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771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Primjer. Što će ispisati sljedeći program?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n := 1234;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m := 0;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je n &gt; 0 činiti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m := m * 10 + n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10;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n := n div 10;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Napišite program koji će ispisati brojeve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20, 19,…,1</a:t>
            </a:r>
            <a:r>
              <a:rPr lang="hr-H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Napišite program koji će ispisati brojeve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1, 3,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5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7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,…,99</a:t>
            </a:r>
            <a:r>
              <a:rPr lang="hr-H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Napišite program koji će ispisati sve brojeve iz intervala [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200,1000</a:t>
            </a:r>
            <a:r>
              <a:rPr lang="hr-HR" dirty="0"/>
              <a:t>] koji su djeljivi brojem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7</a:t>
            </a:r>
            <a:r>
              <a:rPr lang="hr-H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Upisati prirodne brojeve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hr-HR" dirty="0"/>
              <a:t> i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hr-HR" dirty="0"/>
              <a:t>. Ispisati vrijednost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hr-HR" baseline="300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33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Petlja s naknadnom provjerom uvjeta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962672" cy="493776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ponavljati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niz_naredbi;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(uvjet);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5360725" y="1315507"/>
            <a:ext cx="2397191" cy="3110861"/>
            <a:chOff x="4816603" y="1484784"/>
            <a:chExt cx="2397191" cy="3110861"/>
          </a:xfrm>
        </p:grpSpPr>
        <p:cxnSp>
          <p:nvCxnSpPr>
            <p:cNvPr id="5" name="Ravni poveznik sa strelicom 4"/>
            <p:cNvCxnSpPr/>
            <p:nvPr/>
          </p:nvCxnSpPr>
          <p:spPr>
            <a:xfrm>
              <a:off x="6300192" y="1484784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ravokutnik 5"/>
            <p:cNvSpPr/>
            <p:nvPr/>
          </p:nvSpPr>
          <p:spPr>
            <a:xfrm>
              <a:off x="5386590" y="2276872"/>
              <a:ext cx="1827204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niz_naredbi;</a:t>
              </a:r>
              <a:endParaRPr lang="hr-HR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Dijamant 6"/>
            <p:cNvSpPr/>
            <p:nvPr/>
          </p:nvSpPr>
          <p:spPr>
            <a:xfrm>
              <a:off x="5499102" y="3133862"/>
              <a:ext cx="1602179" cy="871201"/>
            </a:xfrm>
            <a:prstGeom prst="diamon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600" dirty="0" smtClean="0">
                  <a:latin typeface="Courier New" pitchFamily="49" charset="0"/>
                  <a:cs typeface="Courier New" pitchFamily="49" charset="0"/>
                </a:rPr>
                <a:t>uvjet</a:t>
              </a:r>
              <a:endParaRPr lang="hr-HR" sz="16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Ravni poveznik sa strelicom 8"/>
            <p:cNvCxnSpPr>
              <a:stCxn id="6" idx="2"/>
              <a:endCxn id="7" idx="0"/>
            </p:cNvCxnSpPr>
            <p:nvPr/>
          </p:nvCxnSpPr>
          <p:spPr>
            <a:xfrm>
              <a:off x="6300192" y="2708920"/>
              <a:ext cx="0" cy="424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sa strelicom 10"/>
            <p:cNvCxnSpPr>
              <a:stCxn id="7" idx="2"/>
            </p:cNvCxnSpPr>
            <p:nvPr/>
          </p:nvCxnSpPr>
          <p:spPr>
            <a:xfrm flipH="1">
              <a:off x="6300191" y="4005063"/>
              <a:ext cx="1" cy="5040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Kutni poveznik 12"/>
            <p:cNvCxnSpPr>
              <a:stCxn id="7" idx="1"/>
            </p:cNvCxnSpPr>
            <p:nvPr/>
          </p:nvCxnSpPr>
          <p:spPr>
            <a:xfrm rot="10800000" flipH="1">
              <a:off x="5499102" y="1628801"/>
              <a:ext cx="801090" cy="1940663"/>
            </a:xfrm>
            <a:prstGeom prst="bentConnector4">
              <a:avLst>
                <a:gd name="adj1" fmla="val -154787"/>
                <a:gd name="adj2" fmla="val 10048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niOkvir 15"/>
            <p:cNvSpPr txBox="1"/>
            <p:nvPr/>
          </p:nvSpPr>
          <p:spPr>
            <a:xfrm>
              <a:off x="6300191" y="4257091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dirty="0" smtClean="0">
                  <a:latin typeface="Courier New" pitchFamily="49" charset="0"/>
                  <a:cs typeface="Courier New" pitchFamily="49" charset="0"/>
                </a:rPr>
                <a:t>NE</a:t>
              </a:r>
              <a:endParaRPr lang="hr-HR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kstniOkvir 16"/>
            <p:cNvSpPr txBox="1"/>
            <p:nvPr/>
          </p:nvSpPr>
          <p:spPr>
            <a:xfrm>
              <a:off x="4816603" y="3254555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dirty="0" smtClean="0">
                  <a:latin typeface="Courier New" pitchFamily="49" charset="0"/>
                  <a:cs typeface="Courier New" pitchFamily="49" charset="0"/>
                </a:rPr>
                <a:t>DA</a:t>
              </a:r>
              <a:endParaRPr lang="hr-HR" sz="16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9" name="TekstniOkvir 18"/>
          <p:cNvSpPr txBox="1"/>
          <p:nvPr/>
        </p:nvSpPr>
        <p:spPr>
          <a:xfrm>
            <a:off x="323528" y="4426368"/>
            <a:ext cx="612024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i="1" dirty="0" smtClean="0">
                <a:latin typeface="+mj-lt"/>
              </a:rPr>
              <a:t>Izvršava se niz naredbi;</a:t>
            </a:r>
          </a:p>
          <a:p>
            <a:pPr marL="342900" indent="-342900">
              <a:buFont typeface="+mj-lt"/>
              <a:buAutoNum type="arabicPeriod"/>
            </a:pPr>
            <a:r>
              <a:rPr lang="hr-HR" i="1" dirty="0" smtClean="0">
                <a:latin typeface="+mj-lt"/>
              </a:rPr>
              <a:t>Izračunava se vrijednost logičkog izraza uvjet;</a:t>
            </a:r>
          </a:p>
          <a:p>
            <a:pPr marL="342900" indent="-342900">
              <a:buFont typeface="+mj-lt"/>
              <a:buAutoNum type="arabicPeriod"/>
            </a:pPr>
            <a:r>
              <a:rPr lang="hr-HR" i="1" dirty="0" smtClean="0">
                <a:latin typeface="+mj-lt"/>
              </a:rPr>
              <a:t>Ako je uvjet=</a:t>
            </a:r>
            <a:r>
              <a:rPr lang="hr-HR" i="1" dirty="0" smtClean="0">
                <a:latin typeface="+mj-lt"/>
                <a:cs typeface="Courier New" pitchFamily="49" charset="0"/>
              </a:rPr>
              <a:t>TRUE</a:t>
            </a:r>
            <a:r>
              <a:rPr lang="hr-HR" i="1" dirty="0" smtClean="0">
                <a:latin typeface="+mj-lt"/>
              </a:rPr>
              <a:t> , onda se vraćamo na korak </a:t>
            </a:r>
            <a:r>
              <a:rPr lang="hr-HR" i="1" dirty="0" smtClean="0">
                <a:latin typeface="+mj-lt"/>
                <a:cs typeface="Courier New" pitchFamily="49" charset="0"/>
              </a:rPr>
              <a:t>1</a:t>
            </a:r>
            <a:r>
              <a:rPr lang="hr-HR" i="1" dirty="0" smtClean="0">
                <a:latin typeface="+mj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r-HR" i="1" dirty="0" smtClean="0">
                <a:latin typeface="+mj-lt"/>
              </a:rPr>
              <a:t>Ako je uvjet=</a:t>
            </a:r>
            <a:r>
              <a:rPr lang="hr-HR" i="1" dirty="0" smtClean="0">
                <a:latin typeface="+mj-lt"/>
                <a:cs typeface="Courier New" pitchFamily="49" charset="0"/>
              </a:rPr>
              <a:t>FALSE</a:t>
            </a:r>
            <a:r>
              <a:rPr lang="hr-HR" i="1" dirty="0" smtClean="0">
                <a:latin typeface="+mj-lt"/>
              </a:rPr>
              <a:t>, izlazi se iz petlje.</a:t>
            </a:r>
          </a:p>
        </p:txBody>
      </p:sp>
      <p:sp>
        <p:nvSpPr>
          <p:cNvPr id="20" name="Strelica zakrivljena ulijevo 19"/>
          <p:cNvSpPr/>
          <p:nvPr/>
        </p:nvSpPr>
        <p:spPr>
          <a:xfrm flipV="1">
            <a:off x="6228184" y="4581128"/>
            <a:ext cx="432048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08797" y="5805264"/>
            <a:ext cx="2736304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800" dirty="0" err="1" smtClean="0">
                <a:solidFill>
                  <a:srgbClr val="FF0000"/>
                </a:solidFill>
              </a:rPr>
              <a:t>do..while</a:t>
            </a:r>
            <a:r>
              <a:rPr lang="hr-HR" sz="2800" dirty="0" smtClean="0">
                <a:solidFill>
                  <a:srgbClr val="FF0000"/>
                </a:solidFill>
              </a:rPr>
              <a:t> petlja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 </a:t>
            </a:r>
            <a:r>
              <a:rPr lang="hr-HR" dirty="0" smtClean="0"/>
              <a:t>Primjer.</a:t>
            </a:r>
            <a:r>
              <a:rPr lang="fi-FI" dirty="0" smtClean="0"/>
              <a:t>Koliko </a:t>
            </a:r>
            <a:r>
              <a:rPr lang="fi-FI" dirty="0"/>
              <a:t>će se puta petlja ponoviti?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{</a:t>
            </a:r>
            <a:endParaRPr lang="hr-HR" dirty="0"/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x:=3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ponavljati 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 :=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x+2; </a:t>
            </a:r>
          </a:p>
          <a:p>
            <a:pPr marL="274320" lvl="1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izlaz(x); 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(x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10); 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67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 </a:t>
            </a:r>
            <a:r>
              <a:rPr lang="hr-HR" dirty="0" smtClean="0"/>
              <a:t>Primjer.</a:t>
            </a:r>
            <a:r>
              <a:rPr lang="fi-FI" dirty="0" smtClean="0"/>
              <a:t>Koliko </a:t>
            </a:r>
            <a:r>
              <a:rPr lang="fi-FI" dirty="0"/>
              <a:t>će se puta petlja ponoviti?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{</a:t>
            </a:r>
            <a:endParaRPr lang="hr-HR" dirty="0"/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x=3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ponavljati 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 :=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x+2; </a:t>
            </a:r>
          </a:p>
          <a:p>
            <a:pPr marL="274320" lvl="1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izlaz(x); 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dok (x &lt;= 10); 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27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Programska struktura koja omogućuje ponavljanje niza naredbi točno određen broj puta ili u ovisnosti o nekom uvjetu.</a:t>
            </a:r>
          </a:p>
          <a:p>
            <a:r>
              <a:rPr lang="hr-HR" dirty="0" smtClean="0"/>
              <a:t>Razlikujemo:</a:t>
            </a:r>
          </a:p>
          <a:p>
            <a:pPr lvl="1"/>
            <a:r>
              <a:rPr lang="hr-HR" dirty="0" smtClean="0"/>
              <a:t>Petlje s unaprijed poznatim brojem ponavljanja;</a:t>
            </a:r>
          </a:p>
          <a:p>
            <a:pPr lvl="1"/>
            <a:r>
              <a:rPr lang="hr-HR" dirty="0" smtClean="0"/>
              <a:t>Petlje s prethodnom provjerom uvjeta;</a:t>
            </a:r>
          </a:p>
          <a:p>
            <a:pPr lvl="1"/>
            <a:r>
              <a:rPr lang="hr-HR" dirty="0" smtClean="0"/>
              <a:t>Petlje s naknadnom provjerom uvjeta.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32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Razlika petlji s prethodnom i s naknadnom provjerom uvjeta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Naredbe u petlji s naknadnom provjerom uvjeta će se izvršiti barem jedanput. </a:t>
            </a:r>
          </a:p>
          <a:p>
            <a:r>
              <a:rPr lang="hr-HR" dirty="0" smtClean="0"/>
              <a:t>Koju petlju odabrati ovisi o zadatku, ali gotovo svi zadaci se mogu riješiti koristeći obje petlje. </a:t>
            </a:r>
          </a:p>
          <a:p>
            <a:r>
              <a:rPr lang="hr-HR" dirty="0" err="1" smtClean="0"/>
              <a:t>do..while</a:t>
            </a:r>
            <a:r>
              <a:rPr lang="hr-HR" dirty="0" smtClean="0"/>
              <a:t> petlju najčešće koristimo za kontrolu upisa podataka.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52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Napravite </a:t>
            </a:r>
            <a:r>
              <a:rPr lang="hr-HR" dirty="0"/>
              <a:t>program koji će pomoću do-</a:t>
            </a:r>
            <a:r>
              <a:rPr lang="hr-HR" dirty="0" err="1"/>
              <a:t>while</a:t>
            </a:r>
            <a:r>
              <a:rPr lang="hr-HR" dirty="0"/>
              <a:t> petlje zbrojiti troznamenkaste brojeve djeljive sa 19. Osim dobivenog zbroja, program treba na zaslon ispisati i koliko ima takvih </a:t>
            </a:r>
            <a:r>
              <a:rPr lang="hr-HR" dirty="0" smtClean="0"/>
              <a:t>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Upisivati brojeve sve dok se ne upiše 0. Ispisati apsolutne vrijednosti upisanih 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Omogućiti upis samo pozitivnih 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Omogućiti upis samo brojeva iz segmenta [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2,20</a:t>
            </a:r>
            <a:r>
              <a:rPr lang="hr-HR" dirty="0" smtClean="0"/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Ispisati znamenke n-</a:t>
            </a:r>
            <a:r>
              <a:rPr lang="hr-HR" dirty="0" err="1" smtClean="0"/>
              <a:t>teroznamenkastog</a:t>
            </a:r>
            <a:r>
              <a:rPr lang="hr-HR" dirty="0" smtClean="0"/>
              <a:t> broja.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8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6158328" cy="3168352"/>
          </a:xfrm>
        </p:spPr>
      </p:pic>
    </p:spTree>
    <p:extLst>
      <p:ext uri="{BB962C8B-B14F-4D97-AF65-F5344CB8AC3E}">
        <p14:creationId xmlns:p14="http://schemas.microsoft.com/office/powerpoint/2010/main" val="2139445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6" y="1412775"/>
            <a:ext cx="7187168" cy="5013769"/>
          </a:xfrm>
        </p:spPr>
      </p:pic>
    </p:spTree>
    <p:extLst>
      <p:ext uri="{BB962C8B-B14F-4D97-AF65-F5344CB8AC3E}">
        <p14:creationId xmlns:p14="http://schemas.microsoft.com/office/powerpoint/2010/main" val="718558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6696744" cy="4193488"/>
          </a:xfrm>
        </p:spPr>
      </p:pic>
    </p:spTree>
    <p:extLst>
      <p:ext uri="{BB962C8B-B14F-4D97-AF65-F5344CB8AC3E}">
        <p14:creationId xmlns:p14="http://schemas.microsoft.com/office/powerpoint/2010/main" val="2696272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6992049" cy="2300898"/>
          </a:xfrm>
        </p:spPr>
      </p:pic>
    </p:spTree>
    <p:extLst>
      <p:ext uri="{BB962C8B-B14F-4D97-AF65-F5344CB8AC3E}">
        <p14:creationId xmlns:p14="http://schemas.microsoft.com/office/powerpoint/2010/main" val="975233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6509671" cy="2412530"/>
          </a:xfrm>
        </p:spPr>
      </p:pic>
    </p:spTree>
    <p:extLst>
      <p:ext uri="{BB962C8B-B14F-4D97-AF65-F5344CB8AC3E}">
        <p14:creationId xmlns:p14="http://schemas.microsoft.com/office/powerpoint/2010/main" val="308700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5395"/>
            <a:ext cx="5352186" cy="5861918"/>
          </a:xfrm>
        </p:spPr>
      </p:pic>
    </p:spTree>
    <p:extLst>
      <p:ext uri="{BB962C8B-B14F-4D97-AF65-F5344CB8AC3E}">
        <p14:creationId xmlns:p14="http://schemas.microsoft.com/office/powerpoint/2010/main" val="184383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koristimo petlje?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hr-HR" dirty="0" smtClean="0"/>
              <a:t>Upiši 10 cijelih brojeva i ispiši ih!</a:t>
            </a:r>
          </a:p>
          <a:p>
            <a:pPr marL="0" indent="0">
              <a:buNone/>
            </a:pPr>
            <a:r>
              <a:rPr lang="hr-HR" dirty="0" smtClean="0"/>
              <a:t>{</a:t>
            </a:r>
          </a:p>
          <a:p>
            <a:pPr marL="274320" lvl="1" indent="0">
              <a:buNone/>
            </a:pPr>
            <a:r>
              <a:rPr lang="hr-HR" dirty="0" smtClean="0"/>
              <a:t>ulaz(x1);</a:t>
            </a:r>
          </a:p>
          <a:p>
            <a:pPr marL="274320" lvl="1" indent="0">
              <a:buNone/>
            </a:pPr>
            <a:r>
              <a:rPr lang="hr-HR" dirty="0" smtClean="0"/>
              <a:t>ulaz(x2);</a:t>
            </a:r>
          </a:p>
          <a:p>
            <a:pPr marL="274320" lvl="1" indent="0">
              <a:buNone/>
            </a:pPr>
            <a:r>
              <a:rPr lang="hr-HR" dirty="0" smtClean="0"/>
              <a:t>ulaz(x3);</a:t>
            </a:r>
          </a:p>
          <a:p>
            <a:pPr marL="274320" lvl="1" indent="0">
              <a:buNone/>
            </a:pPr>
            <a:r>
              <a:rPr lang="hr-HR" dirty="0" smtClean="0"/>
              <a:t>ulaz(x4);</a:t>
            </a:r>
          </a:p>
          <a:p>
            <a:pPr marL="274320" lvl="1" indent="0">
              <a:buNone/>
            </a:pPr>
            <a:r>
              <a:rPr lang="hr-HR" dirty="0" smtClean="0"/>
              <a:t>ulaz(x5);</a:t>
            </a:r>
          </a:p>
          <a:p>
            <a:pPr marL="274320" lvl="1" indent="0">
              <a:buNone/>
            </a:pPr>
            <a:r>
              <a:rPr lang="hr-HR" dirty="0" smtClean="0"/>
              <a:t>ulaz(x6);</a:t>
            </a:r>
          </a:p>
          <a:p>
            <a:pPr marL="274320" lvl="1" indent="0">
              <a:buNone/>
            </a:pPr>
            <a:r>
              <a:rPr lang="hr-HR" dirty="0" smtClean="0"/>
              <a:t>ulaz(x7);</a:t>
            </a:r>
          </a:p>
          <a:p>
            <a:pPr marL="274320" lvl="1" indent="0">
              <a:buNone/>
            </a:pPr>
            <a:r>
              <a:rPr lang="hr-HR" dirty="0" smtClean="0"/>
              <a:t>ulaz(x8);</a:t>
            </a:r>
          </a:p>
          <a:p>
            <a:pPr marL="274320" lvl="1" indent="0">
              <a:buNone/>
            </a:pPr>
            <a:r>
              <a:rPr lang="hr-HR" dirty="0" smtClean="0"/>
              <a:t>ulaz(x9);</a:t>
            </a:r>
          </a:p>
          <a:p>
            <a:pPr marL="274320" lvl="1" indent="0">
              <a:buNone/>
            </a:pPr>
            <a:r>
              <a:rPr lang="hr-HR" dirty="0" smtClean="0"/>
              <a:t>ulaz(x10);</a:t>
            </a:r>
          </a:p>
          <a:p>
            <a:pPr marL="274320" lvl="1" indent="0">
              <a:buNone/>
            </a:pPr>
            <a:endParaRPr lang="hr-HR" dirty="0" smtClean="0"/>
          </a:p>
          <a:p>
            <a:pPr marL="274320" lvl="1" indent="0">
              <a:buNone/>
            </a:pPr>
            <a:endParaRPr lang="hr-HR" dirty="0"/>
          </a:p>
          <a:p>
            <a:pPr marL="274320" lvl="1" indent="0">
              <a:buNone/>
            </a:pPr>
            <a:endParaRPr lang="hr-HR" dirty="0" smtClean="0"/>
          </a:p>
          <a:p>
            <a:pPr marL="274320" lvl="1" indent="0">
              <a:buNone/>
            </a:pPr>
            <a:endParaRPr lang="hr-HR" dirty="0"/>
          </a:p>
          <a:p>
            <a:pPr marL="274320" lvl="1" indent="0">
              <a:buNone/>
            </a:pPr>
            <a:r>
              <a:rPr lang="hr-HR" dirty="0" smtClean="0"/>
              <a:t>izlaz(x1);</a:t>
            </a:r>
          </a:p>
          <a:p>
            <a:pPr marL="274320" lvl="1" indent="0">
              <a:buNone/>
            </a:pPr>
            <a:r>
              <a:rPr lang="hr-HR" dirty="0" smtClean="0"/>
              <a:t>izlaz(x2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izlaz(x3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izlaz(x4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izlaz(x5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izlaz(x6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izlaz(x7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izlaz(x8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izlaz(x9</a:t>
            </a:r>
            <a:r>
              <a:rPr lang="hr-HR" dirty="0"/>
              <a:t>);</a:t>
            </a:r>
          </a:p>
          <a:p>
            <a:pPr marL="274320" lvl="1" indent="0">
              <a:buNone/>
            </a:pPr>
            <a:r>
              <a:rPr lang="hr-HR" dirty="0" smtClean="0"/>
              <a:t>izlaz(x10);</a:t>
            </a:r>
          </a:p>
          <a:p>
            <a:pPr marL="0" indent="0">
              <a:buNone/>
            </a:pPr>
            <a:r>
              <a:rPr lang="hr-HR" dirty="0"/>
              <a:t>}</a:t>
            </a:r>
          </a:p>
          <a:p>
            <a:pPr marL="0" indent="0">
              <a:buNone/>
            </a:pPr>
            <a:r>
              <a:rPr lang="hr-HR" i="1" dirty="0" smtClean="0"/>
              <a:t>Puno varijabli…</a:t>
            </a:r>
          </a:p>
          <a:p>
            <a:pPr marL="0" indent="0">
              <a:buNone/>
            </a:pPr>
            <a:r>
              <a:rPr lang="hr-HR" i="1" dirty="0" smtClean="0"/>
              <a:t>Puno naredbi…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626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koristimo petlje?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2569840"/>
          </a:xfrm>
        </p:spPr>
        <p:txBody>
          <a:bodyPr>
            <a:normAutofit/>
          </a:bodyPr>
          <a:lstStyle/>
          <a:p>
            <a:r>
              <a:rPr lang="hr-HR" dirty="0" smtClean="0"/>
              <a:t>Jednostavnije, kraće, učinkovitije…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za i:=1 do 10 činiti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ulaz(x);</a:t>
            </a:r>
          </a:p>
          <a:p>
            <a:pPr marL="594360" lvl="2" indent="0">
              <a:buNone/>
            </a:pPr>
            <a:r>
              <a:rPr lang="hr-H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izlaz(x);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14655"/>
              </p:ext>
            </p:extLst>
          </p:nvPr>
        </p:nvGraphicFramePr>
        <p:xfrm>
          <a:off x="1187624" y="4221088"/>
          <a:ext cx="4464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hr-HR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76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123</a:t>
                      </a:r>
                      <a:endParaRPr lang="hr-HR" u="none" strike="sngStrike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899123" y="476672"/>
            <a:ext cx="2345285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123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123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76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76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89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89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9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9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3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3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0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0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2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2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-1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-1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3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3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5</a:t>
            </a:r>
          </a:p>
          <a:p>
            <a:r>
              <a:rPr lang="hr-HR" dirty="0">
                <a:solidFill>
                  <a:srgbClr val="FF0000"/>
                </a:solidFill>
              </a:rPr>
              <a:t>5</a:t>
            </a:r>
            <a:endParaRPr lang="hr-HR" dirty="0" smtClean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300192" y="1166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EKRAN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8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Petlje s unaprijed poznatim brojem ponavljanja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058508" cy="192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za i:=p do k činiti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niz_naredbi;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hr-HR" dirty="0" smtClean="0"/>
          </a:p>
        </p:txBody>
      </p:sp>
      <p:grpSp>
        <p:nvGrpSpPr>
          <p:cNvPr id="15" name="Grupa 14"/>
          <p:cNvGrpSpPr/>
          <p:nvPr/>
        </p:nvGrpSpPr>
        <p:grpSpPr>
          <a:xfrm>
            <a:off x="1403648" y="3429000"/>
            <a:ext cx="2521559" cy="2232248"/>
            <a:chOff x="2914537" y="3429000"/>
            <a:chExt cx="2521559" cy="2232248"/>
          </a:xfrm>
        </p:grpSpPr>
        <p:sp>
          <p:nvSpPr>
            <p:cNvPr id="4" name="Pravokutnik 3"/>
            <p:cNvSpPr/>
            <p:nvPr/>
          </p:nvSpPr>
          <p:spPr>
            <a:xfrm>
              <a:off x="3275856" y="3933056"/>
              <a:ext cx="1080120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i:=p, k</a:t>
              </a:r>
              <a:endParaRPr lang="hr-HR" dirty="0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2914537" y="4977172"/>
              <a:ext cx="1802757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niz_naredbi;</a:t>
              </a:r>
              <a:endParaRPr lang="hr-HR" dirty="0"/>
            </a:p>
          </p:txBody>
        </p:sp>
        <p:cxnSp>
          <p:nvCxnSpPr>
            <p:cNvPr id="7" name="Ravni poveznik sa strelicom 6"/>
            <p:cNvCxnSpPr>
              <a:endCxn id="4" idx="0"/>
            </p:cNvCxnSpPr>
            <p:nvPr/>
          </p:nvCxnSpPr>
          <p:spPr>
            <a:xfrm>
              <a:off x="3815915" y="3429000"/>
              <a:ext cx="1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sa strelicom 8"/>
            <p:cNvCxnSpPr>
              <a:stCxn id="4" idx="2"/>
              <a:endCxn id="5" idx="0"/>
            </p:cNvCxnSpPr>
            <p:nvPr/>
          </p:nvCxnSpPr>
          <p:spPr>
            <a:xfrm>
              <a:off x="3815916" y="4293096"/>
              <a:ext cx="0" cy="684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Kutni poveznik 10"/>
            <p:cNvCxnSpPr>
              <a:stCxn id="5" idx="2"/>
              <a:endCxn id="4" idx="1"/>
            </p:cNvCxnSpPr>
            <p:nvPr/>
          </p:nvCxnSpPr>
          <p:spPr>
            <a:xfrm rot="5400000" flipH="1">
              <a:off x="2933818" y="4455114"/>
              <a:ext cx="1224136" cy="540060"/>
            </a:xfrm>
            <a:prstGeom prst="bentConnector4">
              <a:avLst>
                <a:gd name="adj1" fmla="val -18674"/>
                <a:gd name="adj2" fmla="val 29645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Kutni poveznik 13"/>
            <p:cNvCxnSpPr>
              <a:stCxn id="4" idx="3"/>
            </p:cNvCxnSpPr>
            <p:nvPr/>
          </p:nvCxnSpPr>
          <p:spPr>
            <a:xfrm>
              <a:off x="4355976" y="4113076"/>
              <a:ext cx="1080120" cy="154817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a 18"/>
          <p:cNvGrpSpPr/>
          <p:nvPr/>
        </p:nvGrpSpPr>
        <p:grpSpPr>
          <a:xfrm>
            <a:off x="3887416" y="2203700"/>
            <a:ext cx="5256584" cy="1477328"/>
            <a:chOff x="3707905" y="1340768"/>
            <a:chExt cx="5256584" cy="1477328"/>
          </a:xfrm>
        </p:grpSpPr>
        <p:sp>
          <p:nvSpPr>
            <p:cNvPr id="17" name="TekstniOkvir 16"/>
            <p:cNvSpPr txBox="1"/>
            <p:nvPr/>
          </p:nvSpPr>
          <p:spPr>
            <a:xfrm>
              <a:off x="3707905" y="1340768"/>
              <a:ext cx="5256584" cy="14773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hr-HR" i="1" dirty="0" smtClean="0">
                  <a:latin typeface="+mj-lt"/>
                </a:rPr>
                <a:t>Kontrolna varijabla i poprima vrijednost p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hr-HR" i="1" dirty="0" smtClean="0">
                  <a:latin typeface="+mj-lt"/>
                </a:rPr>
                <a:t>Ako je i&gt;k, završava se izvršavanje petlje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hr-HR" i="1" dirty="0" smtClean="0">
                  <a:latin typeface="+mj-lt"/>
                </a:rPr>
                <a:t>Ako je v≤k, izvršava se niz naredbi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hr-HR" i="1" dirty="0" smtClean="0">
                  <a:latin typeface="+mj-lt"/>
                </a:rPr>
                <a:t>Varijabla i poprima sljedeću vrijednost i+1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hr-HR" i="1" dirty="0" smtClean="0">
                  <a:latin typeface="+mj-lt"/>
                </a:rPr>
                <a:t>Nastavlja se izvršavanje petlje korakom 2.</a:t>
              </a:r>
              <a:endParaRPr lang="hr-HR" i="1" dirty="0">
                <a:latin typeface="+mj-lt"/>
              </a:endParaRPr>
            </a:p>
          </p:txBody>
        </p:sp>
        <p:sp>
          <p:nvSpPr>
            <p:cNvPr id="18" name="Strelica zakrivljena ulijevo 17"/>
            <p:cNvSpPr/>
            <p:nvPr/>
          </p:nvSpPr>
          <p:spPr>
            <a:xfrm flipV="1">
              <a:off x="8748464" y="1772816"/>
              <a:ext cx="216025" cy="93610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6" name="TekstniOkvir 15"/>
          <p:cNvSpPr txBox="1"/>
          <p:nvPr/>
        </p:nvSpPr>
        <p:spPr>
          <a:xfrm>
            <a:off x="5999972" y="5803675"/>
            <a:ext cx="2736304" cy="5847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200" dirty="0" smtClean="0">
                <a:solidFill>
                  <a:srgbClr val="FF0000"/>
                </a:solidFill>
              </a:rPr>
              <a:t>for petlja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Primjer. Ispisati prvih 5 prirodnih brojeva.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898776" cy="192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za i:=1 do 5 činiti</a:t>
            </a:r>
          </a:p>
          <a:p>
            <a:pPr marL="59436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izlaz(i);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75090"/>
              </p:ext>
            </p:extLst>
          </p:nvPr>
        </p:nvGraphicFramePr>
        <p:xfrm>
          <a:off x="827584" y="3789040"/>
          <a:ext cx="2520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6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lang="hr-HR" strike="noStrike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hr-HR" u="none" strike="sngStrike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hr-HR" u="none" strike="sngStrike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220072" y="1844824"/>
            <a:ext cx="2345285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1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2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3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4</a:t>
            </a:r>
          </a:p>
          <a:p>
            <a:r>
              <a:rPr lang="hr-HR" dirty="0">
                <a:solidFill>
                  <a:srgbClr val="FF0000"/>
                </a:solidFill>
              </a:rPr>
              <a:t>5</a:t>
            </a:r>
            <a:endParaRPr lang="hr-HR" dirty="0" smtClean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564622" y="14754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EKRAN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5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Primjer. Izračunati zbroj prvih 15 prirodnih brojeva.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hr-HR" sz="24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:=0;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za i:=1 do 15 činiti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+i;</a:t>
            </a:r>
          </a:p>
          <a:p>
            <a:pPr marL="274320" lvl="1" indent="0">
              <a:buNone/>
            </a:pPr>
            <a:r>
              <a:rPr lang="hr-H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izlaz(</a:t>
            </a:r>
            <a:r>
              <a:rPr lang="hr-HR" sz="24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5724128" y="1196752"/>
            <a:ext cx="1728192" cy="3816424"/>
            <a:chOff x="5724128" y="1196752"/>
            <a:chExt cx="1728192" cy="3816424"/>
          </a:xfrm>
        </p:grpSpPr>
        <p:sp>
          <p:nvSpPr>
            <p:cNvPr id="4" name="Elipsa 3"/>
            <p:cNvSpPr/>
            <p:nvPr/>
          </p:nvSpPr>
          <p:spPr>
            <a:xfrm>
              <a:off x="6012160" y="1196752"/>
              <a:ext cx="115212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100" dirty="0" smtClean="0"/>
                <a:t>POČETAK</a:t>
              </a:r>
              <a:endParaRPr lang="hr-HR" sz="1100" dirty="0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12160" y="1916832"/>
              <a:ext cx="1152128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i:=1,15</a:t>
              </a:r>
              <a:endParaRPr lang="hr-HR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Pravokutnik 5"/>
            <p:cNvSpPr/>
            <p:nvPr/>
          </p:nvSpPr>
          <p:spPr>
            <a:xfrm>
              <a:off x="5724128" y="2924944"/>
              <a:ext cx="1728192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err="1" smtClean="0"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:=</a:t>
              </a:r>
              <a:r>
                <a:rPr lang="hr-HR" dirty="0" err="1" smtClean="0"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hr-HR" dirty="0" smtClean="0">
                  <a:latin typeface="Courier New" pitchFamily="49" charset="0"/>
                  <a:cs typeface="Courier New" pitchFamily="49" charset="0"/>
                </a:rPr>
                <a:t>+i;</a:t>
              </a:r>
              <a:endParaRPr lang="hr-HR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Ravni poveznik sa strelicom 8"/>
            <p:cNvCxnSpPr>
              <a:stCxn id="4" idx="4"/>
              <a:endCxn id="5" idx="0"/>
            </p:cNvCxnSpPr>
            <p:nvPr/>
          </p:nvCxnSpPr>
          <p:spPr>
            <a:xfrm>
              <a:off x="6588224" y="162880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sa strelicom 10"/>
            <p:cNvCxnSpPr>
              <a:stCxn id="5" idx="2"/>
              <a:endCxn id="6" idx="0"/>
            </p:cNvCxnSpPr>
            <p:nvPr/>
          </p:nvCxnSpPr>
          <p:spPr>
            <a:xfrm>
              <a:off x="6588224" y="2276872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apezoid 19"/>
            <p:cNvSpPr/>
            <p:nvPr/>
          </p:nvSpPr>
          <p:spPr>
            <a:xfrm>
              <a:off x="6068175" y="3861048"/>
              <a:ext cx="1008112" cy="360040"/>
            </a:xfrm>
            <a:prstGeom prst="trapezoi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err="1" smtClean="0"/>
                <a:t>sum</a:t>
              </a:r>
              <a:endParaRPr lang="hr-HR" dirty="0"/>
            </a:p>
          </p:txBody>
        </p:sp>
        <p:sp>
          <p:nvSpPr>
            <p:cNvPr id="21" name="Elipsa 20"/>
            <p:cNvSpPr/>
            <p:nvPr/>
          </p:nvSpPr>
          <p:spPr>
            <a:xfrm>
              <a:off x="6006155" y="4581128"/>
              <a:ext cx="115212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100" dirty="0" smtClean="0"/>
                <a:t>KRAJ</a:t>
              </a:r>
              <a:endParaRPr lang="hr-HR" sz="1100" dirty="0"/>
            </a:p>
          </p:txBody>
        </p:sp>
        <p:cxnSp>
          <p:nvCxnSpPr>
            <p:cNvPr id="23" name="Ravni poveznik sa strelicom 22"/>
            <p:cNvCxnSpPr>
              <a:stCxn id="20" idx="2"/>
              <a:endCxn id="21" idx="0"/>
            </p:cNvCxnSpPr>
            <p:nvPr/>
          </p:nvCxnSpPr>
          <p:spPr>
            <a:xfrm>
              <a:off x="6572231" y="4221088"/>
              <a:ext cx="998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Kutni poveznik 26"/>
            <p:cNvCxnSpPr>
              <a:stCxn id="6" idx="2"/>
              <a:endCxn id="5" idx="1"/>
            </p:cNvCxnSpPr>
            <p:nvPr/>
          </p:nvCxnSpPr>
          <p:spPr>
            <a:xfrm rot="5400000" flipH="1">
              <a:off x="5706126" y="2402886"/>
              <a:ext cx="1188132" cy="576064"/>
            </a:xfrm>
            <a:prstGeom prst="bentConnector4">
              <a:avLst>
                <a:gd name="adj1" fmla="val -19240"/>
                <a:gd name="adj2" fmla="val 23778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Kutni poveznik 29"/>
            <p:cNvCxnSpPr>
              <a:stCxn id="5" idx="3"/>
              <a:endCxn id="20" idx="0"/>
            </p:cNvCxnSpPr>
            <p:nvPr/>
          </p:nvCxnSpPr>
          <p:spPr>
            <a:xfrm flipH="1">
              <a:off x="6572231" y="2096852"/>
              <a:ext cx="592057" cy="1764196"/>
            </a:xfrm>
            <a:prstGeom prst="bentConnector4">
              <a:avLst>
                <a:gd name="adj1" fmla="val -134554"/>
                <a:gd name="adj2" fmla="val 9044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05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Što će ispisati sljedeći dio programa?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:= 0;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n := 47;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za i := 2 do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Round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(n)) činiti</a:t>
            </a:r>
          </a:p>
          <a:p>
            <a:pPr marL="274320" lvl="1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ako je n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mod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 i = 0 onda</a:t>
            </a:r>
          </a:p>
          <a:p>
            <a:pPr marL="548640" lvl="2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t := t + 1;</a:t>
            </a:r>
          </a:p>
          <a:p>
            <a:pPr marL="0" indent="0">
              <a:buNone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izlaz t;</a:t>
            </a:r>
          </a:p>
          <a:p>
            <a:pPr marL="0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Primjer. Što će ispisati sljedeći program?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{</a:t>
            </a:r>
          </a:p>
          <a:p>
            <a:pPr marL="0" indent="0">
              <a:buNone/>
            </a:pPr>
            <a:r>
              <a:rPr lang="hr-HR" sz="2800" dirty="0">
                <a:latin typeface="Courier New" pitchFamily="49" charset="0"/>
                <a:cs typeface="Courier New" pitchFamily="49" charset="0"/>
              </a:rPr>
              <a:t>za i:=1 do </a:t>
            </a:r>
            <a:r>
              <a:rPr lang="hr-HR" sz="2800" dirty="0" smtClean="0">
                <a:latin typeface="Courier New" pitchFamily="49" charset="0"/>
                <a:cs typeface="Courier New" pitchFamily="49" charset="0"/>
              </a:rPr>
              <a:t>3 činiti</a:t>
            </a:r>
          </a:p>
          <a:p>
            <a:pPr marL="0" indent="0">
              <a:buNone/>
            </a:pPr>
            <a:r>
              <a:rPr lang="hr-HR" sz="2800" dirty="0">
                <a:latin typeface="Courier New" pitchFamily="49" charset="0"/>
                <a:cs typeface="Courier New" pitchFamily="49" charset="0"/>
              </a:rPr>
              <a:t>za </a:t>
            </a:r>
            <a:r>
              <a:rPr lang="hr-HR" sz="2800" dirty="0" smtClean="0">
                <a:latin typeface="Courier New" pitchFamily="49" charset="0"/>
                <a:cs typeface="Courier New" pitchFamily="49" charset="0"/>
              </a:rPr>
              <a:t>j:=</a:t>
            </a:r>
            <a:r>
              <a:rPr lang="hr-HR" sz="2800" dirty="0">
                <a:latin typeface="Courier New" pitchFamily="49" charset="0"/>
                <a:cs typeface="Courier New" pitchFamily="49" charset="0"/>
              </a:rPr>
              <a:t>1 do </a:t>
            </a:r>
            <a:r>
              <a:rPr lang="hr-HR" sz="2800" dirty="0" smtClean="0">
                <a:latin typeface="Courier New" pitchFamily="49" charset="0"/>
                <a:cs typeface="Courier New" pitchFamily="49" charset="0"/>
              </a:rPr>
              <a:t>3 činiti</a:t>
            </a:r>
          </a:p>
          <a:p>
            <a:pPr marL="0" indent="0">
              <a:buNone/>
            </a:pPr>
            <a:r>
              <a:rPr lang="hr-HR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2800" dirty="0" smtClean="0">
                <a:latin typeface="Courier New" pitchFamily="49" charset="0"/>
                <a:cs typeface="Courier New" pitchFamily="49" charset="0"/>
              </a:rPr>
              <a:t>izlaz(i,” ”,j);</a:t>
            </a:r>
          </a:p>
          <a:p>
            <a:pPr marL="0" indent="0">
              <a:buNone/>
            </a:pPr>
            <a:r>
              <a:rPr lang="hr-HR" sz="2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hr-HR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6027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</TotalTime>
  <Words>938</Words>
  <Application>Microsoft Office PowerPoint</Application>
  <PresentationFormat>Prikaz na zaslonu (4:3)</PresentationFormat>
  <Paragraphs>256</Paragraphs>
  <Slides>27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4" baseType="lpstr">
      <vt:lpstr>Bookman Old Style</vt:lpstr>
      <vt:lpstr>Calibri</vt:lpstr>
      <vt:lpstr>Courier New</vt:lpstr>
      <vt:lpstr>Gill Sans MT</vt:lpstr>
      <vt:lpstr>Wingdings</vt:lpstr>
      <vt:lpstr>Wingdings 3</vt:lpstr>
      <vt:lpstr>Origin</vt:lpstr>
      <vt:lpstr>Petlja ili iteracija</vt:lpstr>
      <vt:lpstr>Petlja</vt:lpstr>
      <vt:lpstr>Zašto koristimo petlje?</vt:lpstr>
      <vt:lpstr>Zašto koristimo petlje?</vt:lpstr>
      <vt:lpstr>Petlje s unaprijed poznatim brojem ponavljanja</vt:lpstr>
      <vt:lpstr>Primjer. Ispisati prvih 5 prirodnih brojeva.</vt:lpstr>
      <vt:lpstr>Primjer. Izračunati zbroj prvih 15 prirodnih brojeva.</vt:lpstr>
      <vt:lpstr>Primjer.</vt:lpstr>
      <vt:lpstr>Primjer. Što će ispisati sljedeći program?</vt:lpstr>
      <vt:lpstr>Zadaci. </vt:lpstr>
      <vt:lpstr>Petlje s prethodnom provjerom uvjeta</vt:lpstr>
      <vt:lpstr>Primjer. Ispisati prvih 5 prirodnih brojeva.</vt:lpstr>
      <vt:lpstr>Primjer. Ispisati niz 100,95,90,…,0</vt:lpstr>
      <vt:lpstr>Primjer. Rastaviti broj na proste faktore.</vt:lpstr>
      <vt:lpstr>Primjer. Što će ispisati sljedeći program?</vt:lpstr>
      <vt:lpstr>Zadaci.</vt:lpstr>
      <vt:lpstr>Petlja s naknadnom provjerom uvjeta</vt:lpstr>
      <vt:lpstr> Primjer.Koliko će se puta petlja ponoviti? </vt:lpstr>
      <vt:lpstr> Primjer.Koliko će se puta petlja ponoviti? </vt:lpstr>
      <vt:lpstr>Razlika petlji s prethodnom i s naknadnom provjerom uvjeta</vt:lpstr>
      <vt:lpstr>Zadaci.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Petlja ili iteracija</dc:title>
  <dc:creator>Martina</dc:creator>
  <cp:lastModifiedBy>profesor</cp:lastModifiedBy>
  <cp:revision>3</cp:revision>
  <dcterms:created xsi:type="dcterms:W3CDTF">2013-10-19T09:22:42Z</dcterms:created>
  <dcterms:modified xsi:type="dcterms:W3CDTF">2019-11-14T13:45:42Z</dcterms:modified>
</cp:coreProperties>
</file>