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78" r:id="rId13"/>
    <p:sldId id="274" r:id="rId14"/>
    <p:sldId id="275" r:id="rId15"/>
    <p:sldId id="266" r:id="rId16"/>
    <p:sldId id="276" r:id="rId17"/>
    <p:sldId id="277" r:id="rId18"/>
    <p:sldId id="269" r:id="rId19"/>
    <p:sldId id="270" r:id="rId20"/>
    <p:sldId id="271" r:id="rId21"/>
    <p:sldId id="272" r:id="rId22"/>
    <p:sldId id="279" r:id="rId2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9D2091-CC81-4738-B157-33BABB5F3E7C}" type="doc">
      <dgm:prSet loTypeId="urn:microsoft.com/office/officeart/2005/8/layout/chevron1" loCatId="process" qsTypeId="urn:microsoft.com/office/officeart/2005/8/quickstyle/simple5" qsCatId="simple" csTypeId="urn:microsoft.com/office/officeart/2005/8/colors/accent1_2" csCatId="accent1" phldr="1"/>
      <dgm:spPr/>
    </dgm:pt>
    <dgm:pt modelId="{C60C8831-2F6C-40BD-BC19-01D2D8D52810}">
      <dgm:prSet phldrT="[Tekst]"/>
      <dgm:spPr/>
      <dgm:t>
        <a:bodyPr/>
        <a:lstStyle/>
        <a:p>
          <a:r>
            <a:rPr lang="hr-HR" dirty="0" smtClean="0"/>
            <a:t>ulaz</a:t>
          </a:r>
          <a:endParaRPr lang="hr-HR" dirty="0"/>
        </a:p>
      </dgm:t>
    </dgm:pt>
    <dgm:pt modelId="{D38E3F00-61E1-4581-8262-412BE6BFF8AA}" type="parTrans" cxnId="{7D7EB2C5-64FD-43F7-9343-D5ECB8EA4496}">
      <dgm:prSet/>
      <dgm:spPr/>
      <dgm:t>
        <a:bodyPr/>
        <a:lstStyle/>
        <a:p>
          <a:endParaRPr lang="hr-HR"/>
        </a:p>
      </dgm:t>
    </dgm:pt>
    <dgm:pt modelId="{E8A41B7D-07D8-4D56-8DDB-D05185120870}" type="sibTrans" cxnId="{7D7EB2C5-64FD-43F7-9343-D5ECB8EA4496}">
      <dgm:prSet/>
      <dgm:spPr/>
      <dgm:t>
        <a:bodyPr/>
        <a:lstStyle/>
        <a:p>
          <a:endParaRPr lang="hr-HR"/>
        </a:p>
      </dgm:t>
    </dgm:pt>
    <dgm:pt modelId="{B5111945-8A63-4315-BBF2-1CADD1A4A7C5}">
      <dgm:prSet phldrT="[Tekst]"/>
      <dgm:spPr/>
      <dgm:t>
        <a:bodyPr/>
        <a:lstStyle/>
        <a:p>
          <a:r>
            <a:rPr lang="hr-HR" dirty="0" smtClean="0"/>
            <a:t>obrada</a:t>
          </a:r>
          <a:endParaRPr lang="hr-HR" dirty="0"/>
        </a:p>
      </dgm:t>
    </dgm:pt>
    <dgm:pt modelId="{A07B0BB7-35AA-43F4-BABE-F87EBD0BBFB3}" type="parTrans" cxnId="{8DA31C35-F588-4880-B96E-684266A6C81B}">
      <dgm:prSet/>
      <dgm:spPr/>
      <dgm:t>
        <a:bodyPr/>
        <a:lstStyle/>
        <a:p>
          <a:endParaRPr lang="hr-HR"/>
        </a:p>
      </dgm:t>
    </dgm:pt>
    <dgm:pt modelId="{D243BA85-6820-43CE-AA06-AF60A604287B}" type="sibTrans" cxnId="{8DA31C35-F588-4880-B96E-684266A6C81B}">
      <dgm:prSet/>
      <dgm:spPr/>
      <dgm:t>
        <a:bodyPr/>
        <a:lstStyle/>
        <a:p>
          <a:endParaRPr lang="hr-HR"/>
        </a:p>
      </dgm:t>
    </dgm:pt>
    <dgm:pt modelId="{B0BC1428-E4A3-45F7-9D2E-E185A1D6774A}">
      <dgm:prSet phldrT="[Tekst]"/>
      <dgm:spPr/>
      <dgm:t>
        <a:bodyPr/>
        <a:lstStyle/>
        <a:p>
          <a:r>
            <a:rPr lang="hr-HR" dirty="0" smtClean="0"/>
            <a:t>izlaz</a:t>
          </a:r>
          <a:endParaRPr lang="hr-HR" dirty="0"/>
        </a:p>
      </dgm:t>
    </dgm:pt>
    <dgm:pt modelId="{537D6E43-FC2D-40D1-9C09-EE0FBE41DC21}" type="parTrans" cxnId="{063A1CA6-12EF-402C-AA68-E7E14D24CBE2}">
      <dgm:prSet/>
      <dgm:spPr/>
      <dgm:t>
        <a:bodyPr/>
        <a:lstStyle/>
        <a:p>
          <a:endParaRPr lang="hr-HR"/>
        </a:p>
      </dgm:t>
    </dgm:pt>
    <dgm:pt modelId="{CAC158F5-DC13-4E57-918C-2A44A60B3A46}" type="sibTrans" cxnId="{063A1CA6-12EF-402C-AA68-E7E14D24CBE2}">
      <dgm:prSet/>
      <dgm:spPr/>
      <dgm:t>
        <a:bodyPr/>
        <a:lstStyle/>
        <a:p>
          <a:endParaRPr lang="hr-HR"/>
        </a:p>
      </dgm:t>
    </dgm:pt>
    <dgm:pt modelId="{9DEE8225-4D65-4B4E-9E25-4D3D8DC78DF7}" type="pres">
      <dgm:prSet presAssocID="{039D2091-CC81-4738-B157-33BABB5F3E7C}" presName="Name0" presStyleCnt="0">
        <dgm:presLayoutVars>
          <dgm:dir/>
          <dgm:animLvl val="lvl"/>
          <dgm:resizeHandles val="exact"/>
        </dgm:presLayoutVars>
      </dgm:prSet>
      <dgm:spPr/>
    </dgm:pt>
    <dgm:pt modelId="{577DB13F-2BA8-4D87-B418-91B713D4337C}" type="pres">
      <dgm:prSet presAssocID="{C60C8831-2F6C-40BD-BC19-01D2D8D52810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F904802-A490-4611-9883-15831836AF9B}" type="pres">
      <dgm:prSet presAssocID="{E8A41B7D-07D8-4D56-8DDB-D05185120870}" presName="parTxOnlySpace" presStyleCnt="0"/>
      <dgm:spPr/>
    </dgm:pt>
    <dgm:pt modelId="{80AB184C-2F3E-4D74-BC0A-9434F74AE02A}" type="pres">
      <dgm:prSet presAssocID="{B5111945-8A63-4315-BBF2-1CADD1A4A7C5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637FFC1-849F-4BD4-98C5-65292A654B10}" type="pres">
      <dgm:prSet presAssocID="{D243BA85-6820-43CE-AA06-AF60A604287B}" presName="parTxOnlySpace" presStyleCnt="0"/>
      <dgm:spPr/>
    </dgm:pt>
    <dgm:pt modelId="{1134CA3B-3D67-4498-A5B0-0556C22A4910}" type="pres">
      <dgm:prSet presAssocID="{B0BC1428-E4A3-45F7-9D2E-E185A1D6774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063A1CA6-12EF-402C-AA68-E7E14D24CBE2}" srcId="{039D2091-CC81-4738-B157-33BABB5F3E7C}" destId="{B0BC1428-E4A3-45F7-9D2E-E185A1D6774A}" srcOrd="2" destOrd="0" parTransId="{537D6E43-FC2D-40D1-9C09-EE0FBE41DC21}" sibTransId="{CAC158F5-DC13-4E57-918C-2A44A60B3A46}"/>
    <dgm:cxn modelId="{43359B6F-DFC2-4344-A2A9-20AC221DAC8C}" type="presOf" srcId="{B5111945-8A63-4315-BBF2-1CADD1A4A7C5}" destId="{80AB184C-2F3E-4D74-BC0A-9434F74AE02A}" srcOrd="0" destOrd="0" presId="urn:microsoft.com/office/officeart/2005/8/layout/chevron1"/>
    <dgm:cxn modelId="{8DA31C35-F588-4880-B96E-684266A6C81B}" srcId="{039D2091-CC81-4738-B157-33BABB5F3E7C}" destId="{B5111945-8A63-4315-BBF2-1CADD1A4A7C5}" srcOrd="1" destOrd="0" parTransId="{A07B0BB7-35AA-43F4-BABE-F87EBD0BBFB3}" sibTransId="{D243BA85-6820-43CE-AA06-AF60A604287B}"/>
    <dgm:cxn modelId="{8105E289-B291-470B-B228-219C78EFD86F}" type="presOf" srcId="{039D2091-CC81-4738-B157-33BABB5F3E7C}" destId="{9DEE8225-4D65-4B4E-9E25-4D3D8DC78DF7}" srcOrd="0" destOrd="0" presId="urn:microsoft.com/office/officeart/2005/8/layout/chevron1"/>
    <dgm:cxn modelId="{7D7EB2C5-64FD-43F7-9343-D5ECB8EA4496}" srcId="{039D2091-CC81-4738-B157-33BABB5F3E7C}" destId="{C60C8831-2F6C-40BD-BC19-01D2D8D52810}" srcOrd="0" destOrd="0" parTransId="{D38E3F00-61E1-4581-8262-412BE6BFF8AA}" sibTransId="{E8A41B7D-07D8-4D56-8DDB-D05185120870}"/>
    <dgm:cxn modelId="{42F9B5C9-30C5-40C1-8967-0961243A5505}" type="presOf" srcId="{B0BC1428-E4A3-45F7-9D2E-E185A1D6774A}" destId="{1134CA3B-3D67-4498-A5B0-0556C22A4910}" srcOrd="0" destOrd="0" presId="urn:microsoft.com/office/officeart/2005/8/layout/chevron1"/>
    <dgm:cxn modelId="{4A92E862-9E8F-4FDA-B3E9-D3BBB638E13E}" type="presOf" srcId="{C60C8831-2F6C-40BD-BC19-01D2D8D52810}" destId="{577DB13F-2BA8-4D87-B418-91B713D4337C}" srcOrd="0" destOrd="0" presId="urn:microsoft.com/office/officeart/2005/8/layout/chevron1"/>
    <dgm:cxn modelId="{9377E929-1F70-4754-B78E-CFD9548B43D2}" type="presParOf" srcId="{9DEE8225-4D65-4B4E-9E25-4D3D8DC78DF7}" destId="{577DB13F-2BA8-4D87-B418-91B713D4337C}" srcOrd="0" destOrd="0" presId="urn:microsoft.com/office/officeart/2005/8/layout/chevron1"/>
    <dgm:cxn modelId="{84DDC924-4553-4DDE-8F5D-07AB49B5E9D9}" type="presParOf" srcId="{9DEE8225-4D65-4B4E-9E25-4D3D8DC78DF7}" destId="{DF904802-A490-4611-9883-15831836AF9B}" srcOrd="1" destOrd="0" presId="urn:microsoft.com/office/officeart/2005/8/layout/chevron1"/>
    <dgm:cxn modelId="{82C0F7BF-C38B-43E2-A75B-D809292BD16B}" type="presParOf" srcId="{9DEE8225-4D65-4B4E-9E25-4D3D8DC78DF7}" destId="{80AB184C-2F3E-4D74-BC0A-9434F74AE02A}" srcOrd="2" destOrd="0" presId="urn:microsoft.com/office/officeart/2005/8/layout/chevron1"/>
    <dgm:cxn modelId="{EA0B479C-FECC-4987-B43E-20A8AF472577}" type="presParOf" srcId="{9DEE8225-4D65-4B4E-9E25-4D3D8DC78DF7}" destId="{4637FFC1-849F-4BD4-98C5-65292A654B10}" srcOrd="3" destOrd="0" presId="urn:microsoft.com/office/officeart/2005/8/layout/chevron1"/>
    <dgm:cxn modelId="{760BA87A-0D5E-4988-9752-02FA8D7A0A60}" type="presParOf" srcId="{9DEE8225-4D65-4B4E-9E25-4D3D8DC78DF7}" destId="{1134CA3B-3D67-4498-A5B0-0556C22A491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AB968E-6CFF-43E0-A77B-FEF27A4AAA0E}" type="doc">
      <dgm:prSet loTypeId="urn:microsoft.com/office/officeart/2005/8/layout/process2" loCatId="process" qsTypeId="urn:microsoft.com/office/officeart/2005/8/quickstyle/simple5" qsCatId="simple" csTypeId="urn:microsoft.com/office/officeart/2005/8/colors/accent1_2" csCatId="accent1" phldr="1"/>
      <dgm:spPr/>
    </dgm:pt>
    <dgm:pt modelId="{8521C593-7C7B-49F9-A68F-DDF15EE8F823}">
      <dgm:prSet phldrT="[Tekst]"/>
      <dgm:spPr/>
      <dgm:t>
        <a:bodyPr/>
        <a:lstStyle/>
        <a:p>
          <a:r>
            <a:rPr lang="hr-HR" dirty="0" smtClean="0"/>
            <a:t>Naredba_1</a:t>
          </a:r>
          <a:endParaRPr lang="hr-HR" dirty="0"/>
        </a:p>
      </dgm:t>
    </dgm:pt>
    <dgm:pt modelId="{B9792F96-62B4-431F-9388-AB6035FAFF05}" type="parTrans" cxnId="{E84DC33C-2FA5-49F2-B54E-2B4D1FEFB650}">
      <dgm:prSet/>
      <dgm:spPr/>
      <dgm:t>
        <a:bodyPr/>
        <a:lstStyle/>
        <a:p>
          <a:endParaRPr lang="hr-HR"/>
        </a:p>
      </dgm:t>
    </dgm:pt>
    <dgm:pt modelId="{6F8CA16D-5390-4451-8EF3-E097696204BE}" type="sibTrans" cxnId="{E84DC33C-2FA5-49F2-B54E-2B4D1FEFB650}">
      <dgm:prSet/>
      <dgm:spPr/>
      <dgm:t>
        <a:bodyPr/>
        <a:lstStyle/>
        <a:p>
          <a:endParaRPr lang="hr-HR"/>
        </a:p>
      </dgm:t>
    </dgm:pt>
    <mc:AlternateContent xmlns:mc="http://schemas.openxmlformats.org/markup-compatibility/2006" xmlns:a14="http://schemas.microsoft.com/office/drawing/2010/main">
      <mc:Choice Requires="a14">
        <dgm:pt modelId="{DB943FB2-37EB-40B7-A05B-CB99E8CAC3BA}">
          <dgm:prSet phldrT="[Tekst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hr-HR" i="1" dirty="0" smtClean="0">
                        <a:latin typeface="Cambria Math"/>
                      </a:rPr>
                      <m:t>⋮</m:t>
                    </m:r>
                  </m:oMath>
                </m:oMathPara>
              </a14:m>
              <a:endParaRPr lang="hr-HR" dirty="0"/>
            </a:p>
          </dgm:t>
        </dgm:pt>
      </mc:Choice>
      <mc:Fallback xmlns="">
        <dgm:pt modelId="{DB943FB2-37EB-40B7-A05B-CB99E8CAC3BA}">
          <dgm:prSet phldrT="[Tekst]"/>
          <dgm:spPr/>
          <dgm:t>
            <a:bodyPr/>
            <a:lstStyle/>
            <a:p>
              <a:r>
                <a:rPr lang="hr-HR" i="0" dirty="0" smtClean="0">
                  <a:latin typeface="Cambria Math"/>
                </a:rPr>
                <a:t>⋮</a:t>
              </a:r>
              <a:endParaRPr lang="hr-HR" dirty="0"/>
            </a:p>
          </dgm:t>
        </dgm:pt>
      </mc:Fallback>
    </mc:AlternateContent>
    <dgm:pt modelId="{995427B3-74BC-4410-9762-6079CD285012}" type="parTrans" cxnId="{04A602FD-B75E-405D-A3EC-2B88F11F001F}">
      <dgm:prSet/>
      <dgm:spPr/>
      <dgm:t>
        <a:bodyPr/>
        <a:lstStyle/>
        <a:p>
          <a:endParaRPr lang="hr-HR"/>
        </a:p>
      </dgm:t>
    </dgm:pt>
    <dgm:pt modelId="{5EA6E8A9-C52A-4AC2-ADD4-E0CC47FE3DCC}" type="sibTrans" cxnId="{04A602FD-B75E-405D-A3EC-2B88F11F001F}">
      <dgm:prSet/>
      <dgm:spPr/>
      <dgm:t>
        <a:bodyPr/>
        <a:lstStyle/>
        <a:p>
          <a:endParaRPr lang="hr-HR"/>
        </a:p>
      </dgm:t>
    </dgm:pt>
    <dgm:pt modelId="{C9DB7A64-D438-4A2B-BCBE-AF680CC4DD32}">
      <dgm:prSet phldrT="[Tekst]"/>
      <dgm:spPr/>
      <dgm:t>
        <a:bodyPr/>
        <a:lstStyle/>
        <a:p>
          <a:r>
            <a:rPr lang="hr-HR" dirty="0" smtClean="0"/>
            <a:t>Naredba_n</a:t>
          </a:r>
          <a:endParaRPr lang="hr-HR" dirty="0"/>
        </a:p>
      </dgm:t>
    </dgm:pt>
    <dgm:pt modelId="{BB192E74-54FC-424D-BA8D-A913E3F4492C}" type="parTrans" cxnId="{9A16B255-747D-4723-8DCE-57745852AF24}">
      <dgm:prSet/>
      <dgm:spPr/>
      <dgm:t>
        <a:bodyPr/>
        <a:lstStyle/>
        <a:p>
          <a:endParaRPr lang="hr-HR"/>
        </a:p>
      </dgm:t>
    </dgm:pt>
    <dgm:pt modelId="{AF9ACDD3-458C-4FC4-8580-9F082561953D}" type="sibTrans" cxnId="{9A16B255-747D-4723-8DCE-57745852AF24}">
      <dgm:prSet/>
      <dgm:spPr/>
      <dgm:t>
        <a:bodyPr/>
        <a:lstStyle/>
        <a:p>
          <a:endParaRPr lang="hr-HR"/>
        </a:p>
      </dgm:t>
    </dgm:pt>
    <dgm:pt modelId="{61D3DA2E-9084-495D-B77D-6B4D1C22E452}" type="pres">
      <dgm:prSet presAssocID="{E7AB968E-6CFF-43E0-A77B-FEF27A4AAA0E}" presName="linearFlow" presStyleCnt="0">
        <dgm:presLayoutVars>
          <dgm:resizeHandles val="exact"/>
        </dgm:presLayoutVars>
      </dgm:prSet>
      <dgm:spPr/>
    </dgm:pt>
    <dgm:pt modelId="{528A41C4-8E63-4C67-AD8F-A47911FD6DE8}" type="pres">
      <dgm:prSet presAssocID="{8521C593-7C7B-49F9-A68F-DDF15EE8F82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1CAEC37-4A0F-4909-92B0-0F49784D1E6D}" type="pres">
      <dgm:prSet presAssocID="{6F8CA16D-5390-4451-8EF3-E097696204BE}" presName="sibTrans" presStyleLbl="sibTrans2D1" presStyleIdx="0" presStyleCnt="2"/>
      <dgm:spPr/>
      <dgm:t>
        <a:bodyPr/>
        <a:lstStyle/>
        <a:p>
          <a:endParaRPr lang="hr-HR"/>
        </a:p>
      </dgm:t>
    </dgm:pt>
    <dgm:pt modelId="{E95F56A0-B346-4501-A6E1-8C6A78AC6115}" type="pres">
      <dgm:prSet presAssocID="{6F8CA16D-5390-4451-8EF3-E097696204BE}" presName="connectorText" presStyleLbl="sibTrans2D1" presStyleIdx="0" presStyleCnt="2"/>
      <dgm:spPr/>
      <dgm:t>
        <a:bodyPr/>
        <a:lstStyle/>
        <a:p>
          <a:endParaRPr lang="hr-HR"/>
        </a:p>
      </dgm:t>
    </dgm:pt>
    <dgm:pt modelId="{E1DB8586-2EB9-4A63-A376-83FCF45064D3}" type="pres">
      <dgm:prSet presAssocID="{DB943FB2-37EB-40B7-A05B-CB99E8CAC3B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617A8E6-E992-400B-8EDF-3624D0030CC5}" type="pres">
      <dgm:prSet presAssocID="{5EA6E8A9-C52A-4AC2-ADD4-E0CC47FE3DCC}" presName="sibTrans" presStyleLbl="sibTrans2D1" presStyleIdx="1" presStyleCnt="2"/>
      <dgm:spPr/>
      <dgm:t>
        <a:bodyPr/>
        <a:lstStyle/>
        <a:p>
          <a:endParaRPr lang="hr-HR"/>
        </a:p>
      </dgm:t>
    </dgm:pt>
    <dgm:pt modelId="{DE423513-FADD-49B6-ACBD-04CA533B3864}" type="pres">
      <dgm:prSet presAssocID="{5EA6E8A9-C52A-4AC2-ADD4-E0CC47FE3DCC}" presName="connectorText" presStyleLbl="sibTrans2D1" presStyleIdx="1" presStyleCnt="2"/>
      <dgm:spPr/>
      <dgm:t>
        <a:bodyPr/>
        <a:lstStyle/>
        <a:p>
          <a:endParaRPr lang="hr-HR"/>
        </a:p>
      </dgm:t>
    </dgm:pt>
    <dgm:pt modelId="{EC9AB7B8-D77D-4F74-8436-F5AB2B042187}" type="pres">
      <dgm:prSet presAssocID="{C9DB7A64-D438-4A2B-BCBE-AF680CC4DD3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04A602FD-B75E-405D-A3EC-2B88F11F001F}" srcId="{E7AB968E-6CFF-43E0-A77B-FEF27A4AAA0E}" destId="{DB943FB2-37EB-40B7-A05B-CB99E8CAC3BA}" srcOrd="1" destOrd="0" parTransId="{995427B3-74BC-4410-9762-6079CD285012}" sibTransId="{5EA6E8A9-C52A-4AC2-ADD4-E0CC47FE3DCC}"/>
    <dgm:cxn modelId="{97097E79-7279-42E0-B595-0118A85100C0}" type="presOf" srcId="{5EA6E8A9-C52A-4AC2-ADD4-E0CC47FE3DCC}" destId="{DE423513-FADD-49B6-ACBD-04CA533B3864}" srcOrd="1" destOrd="0" presId="urn:microsoft.com/office/officeart/2005/8/layout/process2"/>
    <dgm:cxn modelId="{0680E393-B54D-40A9-A0FE-D4417EDD7B12}" type="presOf" srcId="{8521C593-7C7B-49F9-A68F-DDF15EE8F823}" destId="{528A41C4-8E63-4C67-AD8F-A47911FD6DE8}" srcOrd="0" destOrd="0" presId="urn:microsoft.com/office/officeart/2005/8/layout/process2"/>
    <dgm:cxn modelId="{9A16B255-747D-4723-8DCE-57745852AF24}" srcId="{E7AB968E-6CFF-43E0-A77B-FEF27A4AAA0E}" destId="{C9DB7A64-D438-4A2B-BCBE-AF680CC4DD32}" srcOrd="2" destOrd="0" parTransId="{BB192E74-54FC-424D-BA8D-A913E3F4492C}" sibTransId="{AF9ACDD3-458C-4FC4-8580-9F082561953D}"/>
    <dgm:cxn modelId="{CA8762DF-6F78-4C83-9CBE-91D76A259064}" type="presOf" srcId="{DB943FB2-37EB-40B7-A05B-CB99E8CAC3BA}" destId="{E1DB8586-2EB9-4A63-A376-83FCF45064D3}" srcOrd="0" destOrd="0" presId="urn:microsoft.com/office/officeart/2005/8/layout/process2"/>
    <dgm:cxn modelId="{5CBC3595-3AFC-48B0-9B67-C48A1C077A10}" type="presOf" srcId="{C9DB7A64-D438-4A2B-BCBE-AF680CC4DD32}" destId="{EC9AB7B8-D77D-4F74-8436-F5AB2B042187}" srcOrd="0" destOrd="0" presId="urn:microsoft.com/office/officeart/2005/8/layout/process2"/>
    <dgm:cxn modelId="{BA43C304-BB1B-43B1-9054-59BD3E5144EB}" type="presOf" srcId="{6F8CA16D-5390-4451-8EF3-E097696204BE}" destId="{31CAEC37-4A0F-4909-92B0-0F49784D1E6D}" srcOrd="0" destOrd="0" presId="urn:microsoft.com/office/officeart/2005/8/layout/process2"/>
    <dgm:cxn modelId="{032DF79A-99B8-4787-971B-17AF5D55E626}" type="presOf" srcId="{6F8CA16D-5390-4451-8EF3-E097696204BE}" destId="{E95F56A0-B346-4501-A6E1-8C6A78AC6115}" srcOrd="1" destOrd="0" presId="urn:microsoft.com/office/officeart/2005/8/layout/process2"/>
    <dgm:cxn modelId="{E84DC33C-2FA5-49F2-B54E-2B4D1FEFB650}" srcId="{E7AB968E-6CFF-43E0-A77B-FEF27A4AAA0E}" destId="{8521C593-7C7B-49F9-A68F-DDF15EE8F823}" srcOrd="0" destOrd="0" parTransId="{B9792F96-62B4-431F-9388-AB6035FAFF05}" sibTransId="{6F8CA16D-5390-4451-8EF3-E097696204BE}"/>
    <dgm:cxn modelId="{4D5B8D88-C55B-4FDD-9785-3D3204804BB0}" type="presOf" srcId="{E7AB968E-6CFF-43E0-A77B-FEF27A4AAA0E}" destId="{61D3DA2E-9084-495D-B77D-6B4D1C22E452}" srcOrd="0" destOrd="0" presId="urn:microsoft.com/office/officeart/2005/8/layout/process2"/>
    <dgm:cxn modelId="{650CB1D8-B6EA-4B7A-8EFD-AA7BF8522D8B}" type="presOf" srcId="{5EA6E8A9-C52A-4AC2-ADD4-E0CC47FE3DCC}" destId="{3617A8E6-E992-400B-8EDF-3624D0030CC5}" srcOrd="0" destOrd="0" presId="urn:microsoft.com/office/officeart/2005/8/layout/process2"/>
    <dgm:cxn modelId="{A244FDB9-244A-476E-832D-2842114D1157}" type="presParOf" srcId="{61D3DA2E-9084-495D-B77D-6B4D1C22E452}" destId="{528A41C4-8E63-4C67-AD8F-A47911FD6DE8}" srcOrd="0" destOrd="0" presId="urn:microsoft.com/office/officeart/2005/8/layout/process2"/>
    <dgm:cxn modelId="{753D0FC7-E2C7-4F6D-8642-D65317397980}" type="presParOf" srcId="{61D3DA2E-9084-495D-B77D-6B4D1C22E452}" destId="{31CAEC37-4A0F-4909-92B0-0F49784D1E6D}" srcOrd="1" destOrd="0" presId="urn:microsoft.com/office/officeart/2005/8/layout/process2"/>
    <dgm:cxn modelId="{489CE1D8-B039-4D78-96BA-57FCD90A669D}" type="presParOf" srcId="{31CAEC37-4A0F-4909-92B0-0F49784D1E6D}" destId="{E95F56A0-B346-4501-A6E1-8C6A78AC6115}" srcOrd="0" destOrd="0" presId="urn:microsoft.com/office/officeart/2005/8/layout/process2"/>
    <dgm:cxn modelId="{9EBD38BC-4F98-4E04-A660-85B6753F14CF}" type="presParOf" srcId="{61D3DA2E-9084-495D-B77D-6B4D1C22E452}" destId="{E1DB8586-2EB9-4A63-A376-83FCF45064D3}" srcOrd="2" destOrd="0" presId="urn:microsoft.com/office/officeart/2005/8/layout/process2"/>
    <dgm:cxn modelId="{3AD31F7E-C129-4637-BE41-D64737394871}" type="presParOf" srcId="{61D3DA2E-9084-495D-B77D-6B4D1C22E452}" destId="{3617A8E6-E992-400B-8EDF-3624D0030CC5}" srcOrd="3" destOrd="0" presId="urn:microsoft.com/office/officeart/2005/8/layout/process2"/>
    <dgm:cxn modelId="{83AF7587-2A55-45B7-89BF-26E80049473A}" type="presParOf" srcId="{3617A8E6-E992-400B-8EDF-3624D0030CC5}" destId="{DE423513-FADD-49B6-ACBD-04CA533B3864}" srcOrd="0" destOrd="0" presId="urn:microsoft.com/office/officeart/2005/8/layout/process2"/>
    <dgm:cxn modelId="{0BAC898F-7B57-4BC5-8F5C-327BE082E28B}" type="presParOf" srcId="{61D3DA2E-9084-495D-B77D-6B4D1C22E452}" destId="{EC9AB7B8-D77D-4F74-8436-F5AB2B042187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AB968E-6CFF-43E0-A77B-FEF27A4AAA0E}" type="doc">
      <dgm:prSet loTypeId="urn:microsoft.com/office/officeart/2005/8/layout/process2" loCatId="process" qsTypeId="urn:microsoft.com/office/officeart/2005/8/quickstyle/simple5" qsCatId="simple" csTypeId="urn:microsoft.com/office/officeart/2005/8/colors/accent1_2" csCatId="accent1" phldr="1"/>
      <dgm:spPr/>
    </dgm:pt>
    <dgm:pt modelId="{8521C593-7C7B-49F9-A68F-DDF15EE8F823}">
      <dgm:prSet phldrT="[Tekst]"/>
      <dgm:spPr/>
      <dgm:t>
        <a:bodyPr/>
        <a:lstStyle/>
        <a:p>
          <a:r>
            <a:rPr lang="hr-HR" dirty="0" smtClean="0"/>
            <a:t>Naredba_1</a:t>
          </a:r>
          <a:endParaRPr lang="hr-HR" dirty="0"/>
        </a:p>
      </dgm:t>
    </dgm:pt>
    <dgm:pt modelId="{B9792F96-62B4-431F-9388-AB6035FAFF05}" type="parTrans" cxnId="{E84DC33C-2FA5-49F2-B54E-2B4D1FEFB650}">
      <dgm:prSet/>
      <dgm:spPr/>
      <dgm:t>
        <a:bodyPr/>
        <a:lstStyle/>
        <a:p>
          <a:endParaRPr lang="hr-HR"/>
        </a:p>
      </dgm:t>
    </dgm:pt>
    <dgm:pt modelId="{6F8CA16D-5390-4451-8EF3-E097696204BE}" type="sibTrans" cxnId="{E84DC33C-2FA5-49F2-B54E-2B4D1FEFB650}">
      <dgm:prSet/>
      <dgm:spPr/>
      <dgm:t>
        <a:bodyPr/>
        <a:lstStyle/>
        <a:p>
          <a:endParaRPr lang="hr-HR"/>
        </a:p>
      </dgm:t>
    </dgm:pt>
    <dgm:pt modelId="{DB943FB2-37EB-40B7-A05B-CB99E8CAC3BA}">
      <dgm:prSet phldrT="[Tekst]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hr-HR">
              <a:noFill/>
            </a:rPr>
            <a:t> </a:t>
          </a:r>
        </a:p>
      </dgm:t>
    </dgm:pt>
    <dgm:pt modelId="{995427B3-74BC-4410-9762-6079CD285012}" type="parTrans" cxnId="{04A602FD-B75E-405D-A3EC-2B88F11F001F}">
      <dgm:prSet/>
      <dgm:spPr/>
      <dgm:t>
        <a:bodyPr/>
        <a:lstStyle/>
        <a:p>
          <a:endParaRPr lang="hr-HR"/>
        </a:p>
      </dgm:t>
    </dgm:pt>
    <dgm:pt modelId="{5EA6E8A9-C52A-4AC2-ADD4-E0CC47FE3DCC}" type="sibTrans" cxnId="{04A602FD-B75E-405D-A3EC-2B88F11F001F}">
      <dgm:prSet/>
      <dgm:spPr/>
      <dgm:t>
        <a:bodyPr/>
        <a:lstStyle/>
        <a:p>
          <a:endParaRPr lang="hr-HR"/>
        </a:p>
      </dgm:t>
    </dgm:pt>
    <dgm:pt modelId="{C9DB7A64-D438-4A2B-BCBE-AF680CC4DD32}">
      <dgm:prSet phldrT="[Tekst]"/>
      <dgm:spPr/>
      <dgm:t>
        <a:bodyPr/>
        <a:lstStyle/>
        <a:p>
          <a:r>
            <a:rPr lang="hr-HR" dirty="0" smtClean="0"/>
            <a:t>Naredba_n</a:t>
          </a:r>
          <a:endParaRPr lang="hr-HR" dirty="0"/>
        </a:p>
      </dgm:t>
    </dgm:pt>
    <dgm:pt modelId="{BB192E74-54FC-424D-BA8D-A913E3F4492C}" type="parTrans" cxnId="{9A16B255-747D-4723-8DCE-57745852AF24}">
      <dgm:prSet/>
      <dgm:spPr/>
      <dgm:t>
        <a:bodyPr/>
        <a:lstStyle/>
        <a:p>
          <a:endParaRPr lang="hr-HR"/>
        </a:p>
      </dgm:t>
    </dgm:pt>
    <dgm:pt modelId="{AF9ACDD3-458C-4FC4-8580-9F082561953D}" type="sibTrans" cxnId="{9A16B255-747D-4723-8DCE-57745852AF24}">
      <dgm:prSet/>
      <dgm:spPr/>
      <dgm:t>
        <a:bodyPr/>
        <a:lstStyle/>
        <a:p>
          <a:endParaRPr lang="hr-HR"/>
        </a:p>
      </dgm:t>
    </dgm:pt>
    <dgm:pt modelId="{61D3DA2E-9084-495D-B77D-6B4D1C22E452}" type="pres">
      <dgm:prSet presAssocID="{E7AB968E-6CFF-43E0-A77B-FEF27A4AAA0E}" presName="linearFlow" presStyleCnt="0">
        <dgm:presLayoutVars>
          <dgm:resizeHandles val="exact"/>
        </dgm:presLayoutVars>
      </dgm:prSet>
      <dgm:spPr/>
    </dgm:pt>
    <dgm:pt modelId="{528A41C4-8E63-4C67-AD8F-A47911FD6DE8}" type="pres">
      <dgm:prSet presAssocID="{8521C593-7C7B-49F9-A68F-DDF15EE8F823}" presName="node" presStyleLbl="node1" presStyleIdx="0" presStyleCnt="3">
        <dgm:presLayoutVars>
          <dgm:bulletEnabled val="1"/>
        </dgm:presLayoutVars>
      </dgm:prSet>
      <dgm:spPr/>
    </dgm:pt>
    <dgm:pt modelId="{31CAEC37-4A0F-4909-92B0-0F49784D1E6D}" type="pres">
      <dgm:prSet presAssocID="{6F8CA16D-5390-4451-8EF3-E097696204BE}" presName="sibTrans" presStyleLbl="sibTrans2D1" presStyleIdx="0" presStyleCnt="2"/>
      <dgm:spPr/>
    </dgm:pt>
    <dgm:pt modelId="{E95F56A0-B346-4501-A6E1-8C6A78AC6115}" type="pres">
      <dgm:prSet presAssocID="{6F8CA16D-5390-4451-8EF3-E097696204BE}" presName="connectorText" presStyleLbl="sibTrans2D1" presStyleIdx="0" presStyleCnt="2"/>
      <dgm:spPr/>
    </dgm:pt>
    <dgm:pt modelId="{E1DB8586-2EB9-4A63-A376-83FCF45064D3}" type="pres">
      <dgm:prSet presAssocID="{DB943FB2-37EB-40B7-A05B-CB99E8CAC3BA}" presName="node" presStyleLbl="node1" presStyleIdx="1" presStyleCnt="3">
        <dgm:presLayoutVars>
          <dgm:bulletEnabled val="1"/>
        </dgm:presLayoutVars>
      </dgm:prSet>
      <dgm:spPr/>
    </dgm:pt>
    <dgm:pt modelId="{3617A8E6-E992-400B-8EDF-3624D0030CC5}" type="pres">
      <dgm:prSet presAssocID="{5EA6E8A9-C52A-4AC2-ADD4-E0CC47FE3DCC}" presName="sibTrans" presStyleLbl="sibTrans2D1" presStyleIdx="1" presStyleCnt="2"/>
      <dgm:spPr/>
    </dgm:pt>
    <dgm:pt modelId="{DE423513-FADD-49B6-ACBD-04CA533B3864}" type="pres">
      <dgm:prSet presAssocID="{5EA6E8A9-C52A-4AC2-ADD4-E0CC47FE3DCC}" presName="connectorText" presStyleLbl="sibTrans2D1" presStyleIdx="1" presStyleCnt="2"/>
      <dgm:spPr/>
    </dgm:pt>
    <dgm:pt modelId="{EC9AB7B8-D77D-4F74-8436-F5AB2B042187}" type="pres">
      <dgm:prSet presAssocID="{C9DB7A64-D438-4A2B-BCBE-AF680CC4DD32}" presName="node" presStyleLbl="node1" presStyleIdx="2" presStyleCnt="3">
        <dgm:presLayoutVars>
          <dgm:bulletEnabled val="1"/>
        </dgm:presLayoutVars>
      </dgm:prSet>
      <dgm:spPr/>
    </dgm:pt>
  </dgm:ptLst>
  <dgm:cxnLst>
    <dgm:cxn modelId="{04A602FD-B75E-405D-A3EC-2B88F11F001F}" srcId="{E7AB968E-6CFF-43E0-A77B-FEF27A4AAA0E}" destId="{DB943FB2-37EB-40B7-A05B-CB99E8CAC3BA}" srcOrd="1" destOrd="0" parTransId="{995427B3-74BC-4410-9762-6079CD285012}" sibTransId="{5EA6E8A9-C52A-4AC2-ADD4-E0CC47FE3DCC}"/>
    <dgm:cxn modelId="{97097E79-7279-42E0-B595-0118A85100C0}" type="presOf" srcId="{5EA6E8A9-C52A-4AC2-ADD4-E0CC47FE3DCC}" destId="{DE423513-FADD-49B6-ACBD-04CA533B3864}" srcOrd="1" destOrd="0" presId="urn:microsoft.com/office/officeart/2005/8/layout/process2"/>
    <dgm:cxn modelId="{0680E393-B54D-40A9-A0FE-D4417EDD7B12}" type="presOf" srcId="{8521C593-7C7B-49F9-A68F-DDF15EE8F823}" destId="{528A41C4-8E63-4C67-AD8F-A47911FD6DE8}" srcOrd="0" destOrd="0" presId="urn:microsoft.com/office/officeart/2005/8/layout/process2"/>
    <dgm:cxn modelId="{9A16B255-747D-4723-8DCE-57745852AF24}" srcId="{E7AB968E-6CFF-43E0-A77B-FEF27A4AAA0E}" destId="{C9DB7A64-D438-4A2B-BCBE-AF680CC4DD32}" srcOrd="2" destOrd="0" parTransId="{BB192E74-54FC-424D-BA8D-A913E3F4492C}" sibTransId="{AF9ACDD3-458C-4FC4-8580-9F082561953D}"/>
    <dgm:cxn modelId="{CA8762DF-6F78-4C83-9CBE-91D76A259064}" type="presOf" srcId="{DB943FB2-37EB-40B7-A05B-CB99E8CAC3BA}" destId="{E1DB8586-2EB9-4A63-A376-83FCF45064D3}" srcOrd="0" destOrd="0" presId="urn:microsoft.com/office/officeart/2005/8/layout/process2"/>
    <dgm:cxn modelId="{5CBC3595-3AFC-48B0-9B67-C48A1C077A10}" type="presOf" srcId="{C9DB7A64-D438-4A2B-BCBE-AF680CC4DD32}" destId="{EC9AB7B8-D77D-4F74-8436-F5AB2B042187}" srcOrd="0" destOrd="0" presId="urn:microsoft.com/office/officeart/2005/8/layout/process2"/>
    <dgm:cxn modelId="{BA43C304-BB1B-43B1-9054-59BD3E5144EB}" type="presOf" srcId="{6F8CA16D-5390-4451-8EF3-E097696204BE}" destId="{31CAEC37-4A0F-4909-92B0-0F49784D1E6D}" srcOrd="0" destOrd="0" presId="urn:microsoft.com/office/officeart/2005/8/layout/process2"/>
    <dgm:cxn modelId="{032DF79A-99B8-4787-971B-17AF5D55E626}" type="presOf" srcId="{6F8CA16D-5390-4451-8EF3-E097696204BE}" destId="{E95F56A0-B346-4501-A6E1-8C6A78AC6115}" srcOrd="1" destOrd="0" presId="urn:microsoft.com/office/officeart/2005/8/layout/process2"/>
    <dgm:cxn modelId="{E84DC33C-2FA5-49F2-B54E-2B4D1FEFB650}" srcId="{E7AB968E-6CFF-43E0-A77B-FEF27A4AAA0E}" destId="{8521C593-7C7B-49F9-A68F-DDF15EE8F823}" srcOrd="0" destOrd="0" parTransId="{B9792F96-62B4-431F-9388-AB6035FAFF05}" sibTransId="{6F8CA16D-5390-4451-8EF3-E097696204BE}"/>
    <dgm:cxn modelId="{650CB1D8-B6EA-4B7A-8EFD-AA7BF8522D8B}" type="presOf" srcId="{5EA6E8A9-C52A-4AC2-ADD4-E0CC47FE3DCC}" destId="{3617A8E6-E992-400B-8EDF-3624D0030CC5}" srcOrd="0" destOrd="0" presId="urn:microsoft.com/office/officeart/2005/8/layout/process2"/>
    <dgm:cxn modelId="{4D5B8D88-C55B-4FDD-9785-3D3204804BB0}" type="presOf" srcId="{E7AB968E-6CFF-43E0-A77B-FEF27A4AAA0E}" destId="{61D3DA2E-9084-495D-B77D-6B4D1C22E452}" srcOrd="0" destOrd="0" presId="urn:microsoft.com/office/officeart/2005/8/layout/process2"/>
    <dgm:cxn modelId="{A244FDB9-244A-476E-832D-2842114D1157}" type="presParOf" srcId="{61D3DA2E-9084-495D-B77D-6B4D1C22E452}" destId="{528A41C4-8E63-4C67-AD8F-A47911FD6DE8}" srcOrd="0" destOrd="0" presId="urn:microsoft.com/office/officeart/2005/8/layout/process2"/>
    <dgm:cxn modelId="{753D0FC7-E2C7-4F6D-8642-D65317397980}" type="presParOf" srcId="{61D3DA2E-9084-495D-B77D-6B4D1C22E452}" destId="{31CAEC37-4A0F-4909-92B0-0F49784D1E6D}" srcOrd="1" destOrd="0" presId="urn:microsoft.com/office/officeart/2005/8/layout/process2"/>
    <dgm:cxn modelId="{489CE1D8-B039-4D78-96BA-57FCD90A669D}" type="presParOf" srcId="{31CAEC37-4A0F-4909-92B0-0F49784D1E6D}" destId="{E95F56A0-B346-4501-A6E1-8C6A78AC6115}" srcOrd="0" destOrd="0" presId="urn:microsoft.com/office/officeart/2005/8/layout/process2"/>
    <dgm:cxn modelId="{9EBD38BC-4F98-4E04-A660-85B6753F14CF}" type="presParOf" srcId="{61D3DA2E-9084-495D-B77D-6B4D1C22E452}" destId="{E1DB8586-2EB9-4A63-A376-83FCF45064D3}" srcOrd="2" destOrd="0" presId="urn:microsoft.com/office/officeart/2005/8/layout/process2"/>
    <dgm:cxn modelId="{3AD31F7E-C129-4637-BE41-D64737394871}" type="presParOf" srcId="{61D3DA2E-9084-495D-B77D-6B4D1C22E452}" destId="{3617A8E6-E992-400B-8EDF-3624D0030CC5}" srcOrd="3" destOrd="0" presId="urn:microsoft.com/office/officeart/2005/8/layout/process2"/>
    <dgm:cxn modelId="{83AF7587-2A55-45B7-89BF-26E80049473A}" type="presParOf" srcId="{3617A8E6-E992-400B-8EDF-3624D0030CC5}" destId="{DE423513-FADD-49B6-ACBD-04CA533B3864}" srcOrd="0" destOrd="0" presId="urn:microsoft.com/office/officeart/2005/8/layout/process2"/>
    <dgm:cxn modelId="{0BAC898F-7B57-4BC5-8F5C-327BE082E28B}" type="presParOf" srcId="{61D3DA2E-9084-495D-B77D-6B4D1C22E452}" destId="{EC9AB7B8-D77D-4F74-8436-F5AB2B042187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7DB13F-2BA8-4D87-B418-91B713D4337C}">
      <dsp:nvSpPr>
        <dsp:cNvPr id="0" name=""/>
        <dsp:cNvSpPr/>
      </dsp:nvSpPr>
      <dsp:spPr>
        <a:xfrm>
          <a:off x="1785" y="436810"/>
          <a:ext cx="2175867" cy="87034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100" kern="1200" dirty="0" smtClean="0"/>
            <a:t>ulaz</a:t>
          </a:r>
          <a:endParaRPr lang="hr-HR" sz="3100" kern="1200" dirty="0"/>
        </a:p>
      </dsp:txBody>
      <dsp:txXfrm>
        <a:off x="436958" y="436810"/>
        <a:ext cx="1305521" cy="870346"/>
      </dsp:txXfrm>
    </dsp:sp>
    <dsp:sp modelId="{80AB184C-2F3E-4D74-BC0A-9434F74AE02A}">
      <dsp:nvSpPr>
        <dsp:cNvPr id="0" name=""/>
        <dsp:cNvSpPr/>
      </dsp:nvSpPr>
      <dsp:spPr>
        <a:xfrm>
          <a:off x="1960066" y="436810"/>
          <a:ext cx="2175867" cy="87034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100" kern="1200" dirty="0" smtClean="0"/>
            <a:t>obrada</a:t>
          </a:r>
          <a:endParaRPr lang="hr-HR" sz="3100" kern="1200" dirty="0"/>
        </a:p>
      </dsp:txBody>
      <dsp:txXfrm>
        <a:off x="2395239" y="436810"/>
        <a:ext cx="1305521" cy="870346"/>
      </dsp:txXfrm>
    </dsp:sp>
    <dsp:sp modelId="{1134CA3B-3D67-4498-A5B0-0556C22A4910}">
      <dsp:nvSpPr>
        <dsp:cNvPr id="0" name=""/>
        <dsp:cNvSpPr/>
      </dsp:nvSpPr>
      <dsp:spPr>
        <a:xfrm>
          <a:off x="3918346" y="436810"/>
          <a:ext cx="2175867" cy="87034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100" kern="1200" dirty="0" smtClean="0"/>
            <a:t>izlaz</a:t>
          </a:r>
          <a:endParaRPr lang="hr-HR" sz="3100" kern="1200" dirty="0"/>
        </a:p>
      </dsp:txBody>
      <dsp:txXfrm>
        <a:off x="4353519" y="436810"/>
        <a:ext cx="1305521" cy="8703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8A41C4-8E63-4C67-AD8F-A47911FD6DE8}">
      <dsp:nvSpPr>
        <dsp:cNvPr id="0" name=""/>
        <dsp:cNvSpPr/>
      </dsp:nvSpPr>
      <dsp:spPr>
        <a:xfrm>
          <a:off x="955957" y="0"/>
          <a:ext cx="1400454" cy="7780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Naredba_1</a:t>
          </a:r>
          <a:endParaRPr lang="hr-HR" sz="2000" kern="1200" dirty="0"/>
        </a:p>
      </dsp:txBody>
      <dsp:txXfrm>
        <a:off x="978745" y="22788"/>
        <a:ext cx="1354878" cy="732454"/>
      </dsp:txXfrm>
    </dsp:sp>
    <dsp:sp modelId="{31CAEC37-4A0F-4909-92B0-0F49784D1E6D}">
      <dsp:nvSpPr>
        <dsp:cNvPr id="0" name=""/>
        <dsp:cNvSpPr/>
      </dsp:nvSpPr>
      <dsp:spPr>
        <a:xfrm rot="5400000">
          <a:off x="1510303" y="797480"/>
          <a:ext cx="291761" cy="35011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500" kern="1200"/>
        </a:p>
      </dsp:txBody>
      <dsp:txXfrm rot="-5400000">
        <a:off x="1551150" y="826656"/>
        <a:ext cx="210067" cy="204233"/>
      </dsp:txXfrm>
    </dsp:sp>
    <dsp:sp modelId="{E1DB8586-2EB9-4A63-A376-83FCF45064D3}">
      <dsp:nvSpPr>
        <dsp:cNvPr id="0" name=""/>
        <dsp:cNvSpPr/>
      </dsp:nvSpPr>
      <dsp:spPr>
        <a:xfrm>
          <a:off x="955957" y="1167044"/>
          <a:ext cx="1400454" cy="7780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hr-HR" sz="2000" i="1" kern="1200" dirty="0" smtClean="0">
                    <a:latin typeface="Cambria Math"/>
                  </a:rPr>
                  <m:t>⋮</m:t>
                </m:r>
              </m:oMath>
            </m:oMathPara>
          </a14:m>
          <a:endParaRPr lang="hr-HR" sz="2000" kern="1200" dirty="0"/>
        </a:p>
      </dsp:txBody>
      <dsp:txXfrm>
        <a:off x="978745" y="1189832"/>
        <a:ext cx="1354878" cy="732454"/>
      </dsp:txXfrm>
    </dsp:sp>
    <dsp:sp modelId="{3617A8E6-E992-400B-8EDF-3624D0030CC5}">
      <dsp:nvSpPr>
        <dsp:cNvPr id="0" name=""/>
        <dsp:cNvSpPr/>
      </dsp:nvSpPr>
      <dsp:spPr>
        <a:xfrm rot="5400000">
          <a:off x="1510303" y="1964525"/>
          <a:ext cx="291761" cy="35011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500" kern="1200"/>
        </a:p>
      </dsp:txBody>
      <dsp:txXfrm rot="-5400000">
        <a:off x="1551150" y="1993701"/>
        <a:ext cx="210067" cy="204233"/>
      </dsp:txXfrm>
    </dsp:sp>
    <dsp:sp modelId="{EC9AB7B8-D77D-4F74-8436-F5AB2B042187}">
      <dsp:nvSpPr>
        <dsp:cNvPr id="0" name=""/>
        <dsp:cNvSpPr/>
      </dsp:nvSpPr>
      <dsp:spPr>
        <a:xfrm>
          <a:off x="955957" y="2334089"/>
          <a:ext cx="1400454" cy="7780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Naredba_n</a:t>
          </a:r>
          <a:endParaRPr lang="hr-HR" sz="2000" kern="1200" dirty="0"/>
        </a:p>
      </dsp:txBody>
      <dsp:txXfrm>
        <a:off x="978745" y="2356877"/>
        <a:ext cx="1354878" cy="732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13CD5C4-8DF9-43BE-A61A-DCA67F760E70}" type="datetimeFigureOut">
              <a:rPr lang="hr-HR" smtClean="0"/>
              <a:t>22.9.2013.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96E645D-43EB-46A3-B53D-C816F258EE9E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Pravokutni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avokutni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avokutni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avokutni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D5C4-8DF9-43BE-A61A-DCA67F760E70}" type="datetimeFigureOut">
              <a:rPr lang="hr-HR" smtClean="0"/>
              <a:t>22.9.2013.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645D-43EB-46A3-B53D-C816F258EE9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D5C4-8DF9-43BE-A61A-DCA67F760E70}" type="datetimeFigureOut">
              <a:rPr lang="hr-HR" smtClean="0"/>
              <a:t>22.9.2013.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645D-43EB-46A3-B53D-C816F258EE9E}" type="slidenum">
              <a:rPr lang="hr-HR" smtClean="0"/>
              <a:t>‹#›</a:t>
            </a:fld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Jednakokračni trokut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D5C4-8DF9-43BE-A61A-DCA67F760E70}" type="datetimeFigureOut">
              <a:rPr lang="hr-HR" smtClean="0"/>
              <a:t>22.9.2013.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645D-43EB-46A3-B53D-C816F258EE9E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13CD5C4-8DF9-43BE-A61A-DCA67F760E70}" type="datetimeFigureOut">
              <a:rPr lang="hr-HR" smtClean="0"/>
              <a:t>22.9.2013.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96E645D-43EB-46A3-B53D-C816F258EE9E}" type="slidenum">
              <a:rPr lang="hr-HR" smtClean="0"/>
              <a:t>‹#›</a:t>
            </a:fld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D5C4-8DF9-43BE-A61A-DCA67F760E70}" type="datetimeFigureOut">
              <a:rPr lang="hr-HR" smtClean="0"/>
              <a:t>22.9.2013.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645D-43EB-46A3-B53D-C816F258EE9E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D5C4-8DF9-43BE-A61A-DCA67F760E70}" type="datetimeFigureOut">
              <a:rPr lang="hr-HR" smtClean="0"/>
              <a:t>22.9.2013.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645D-43EB-46A3-B53D-C816F258EE9E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D5C4-8DF9-43BE-A61A-DCA67F760E70}" type="datetimeFigureOut">
              <a:rPr lang="hr-HR" smtClean="0"/>
              <a:t>22.9.2013.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645D-43EB-46A3-B53D-C816F258EE9E}" type="slidenum">
              <a:rPr lang="hr-HR" smtClean="0"/>
              <a:t>‹#›</a:t>
            </a:fld>
            <a:endParaRPr lang="hr-HR"/>
          </a:p>
        </p:txBody>
      </p:sp>
      <p:sp>
        <p:nvSpPr>
          <p:cNvPr id="6" name="Jednakokračni trokut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D5C4-8DF9-43BE-A61A-DCA67F760E70}" type="datetimeFigureOut">
              <a:rPr lang="hr-HR" smtClean="0"/>
              <a:t>22.9.2013.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645D-43EB-46A3-B53D-C816F258EE9E}" type="slidenum">
              <a:rPr lang="hr-HR" smtClean="0"/>
              <a:t>‹#›</a:t>
            </a:fld>
            <a:endParaRPr lang="hr-HR"/>
          </a:p>
        </p:txBody>
      </p:sp>
      <p:sp>
        <p:nvSpPr>
          <p:cNvPr id="5" name="Ravni poveznik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Jednakokračni trokut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D5C4-8DF9-43BE-A61A-DCA67F760E70}" type="datetimeFigureOut">
              <a:rPr lang="hr-HR" smtClean="0"/>
              <a:t>22.9.2013.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645D-43EB-46A3-B53D-C816F258EE9E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Jednakokračni trokut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zervirano mjesto sadržaja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D5C4-8DF9-43BE-A61A-DCA67F760E70}" type="datetimeFigureOut">
              <a:rPr lang="hr-HR" smtClean="0"/>
              <a:t>22.9.2013.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645D-43EB-46A3-B53D-C816F258EE9E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Jednakokračni trokut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3CD5C4-8DF9-43BE-A61A-DCA67F760E70}" type="datetimeFigureOut">
              <a:rPr lang="hr-HR" smtClean="0"/>
              <a:t>22.9.2013.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6E645D-43EB-46A3-B53D-C816F258EE9E}" type="slidenum">
              <a:rPr lang="hr-HR" smtClean="0"/>
              <a:t>‹#›</a:t>
            </a:fld>
            <a:endParaRPr lang="hr-HR"/>
          </a:p>
        </p:txBody>
      </p:sp>
      <p:sp>
        <p:nvSpPr>
          <p:cNvPr id="28" name="Ravni poveznik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Ravni poveznik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Jednakokračni trokut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Izrada algoritma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6604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Rješenje.</a:t>
            </a:r>
            <a:endParaRPr lang="hr-HR" dirty="0"/>
          </a:p>
        </p:txBody>
      </p:sp>
      <p:grpSp>
        <p:nvGrpSpPr>
          <p:cNvPr id="17" name="Grupa 16"/>
          <p:cNvGrpSpPr/>
          <p:nvPr/>
        </p:nvGrpSpPr>
        <p:grpSpPr>
          <a:xfrm>
            <a:off x="1648984" y="1988840"/>
            <a:ext cx="1440160" cy="3312368"/>
            <a:chOff x="1552212" y="1412776"/>
            <a:chExt cx="1440160" cy="3312368"/>
          </a:xfrm>
        </p:grpSpPr>
        <p:sp>
          <p:nvSpPr>
            <p:cNvPr id="4" name="Elipsa 3"/>
            <p:cNvSpPr/>
            <p:nvPr/>
          </p:nvSpPr>
          <p:spPr>
            <a:xfrm>
              <a:off x="1552212" y="1412776"/>
              <a:ext cx="1440160" cy="504056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hr-HR" sz="1400" dirty="0" smtClean="0"/>
                <a:t>POČETAK</a:t>
              </a:r>
              <a:endParaRPr lang="hr-HR" sz="1400" dirty="0"/>
            </a:p>
          </p:txBody>
        </p:sp>
        <p:sp>
          <p:nvSpPr>
            <p:cNvPr id="5" name="Elipsa 4"/>
            <p:cNvSpPr/>
            <p:nvPr/>
          </p:nvSpPr>
          <p:spPr>
            <a:xfrm>
              <a:off x="1552212" y="4221088"/>
              <a:ext cx="1440160" cy="504056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hr-HR" sz="1400" dirty="0" smtClean="0"/>
                <a:t>KRAJ</a:t>
              </a:r>
              <a:endParaRPr lang="hr-HR" sz="1400" dirty="0"/>
            </a:p>
          </p:txBody>
        </p:sp>
        <p:sp>
          <p:nvSpPr>
            <p:cNvPr id="6" name="Trapezoid 5"/>
            <p:cNvSpPr/>
            <p:nvPr/>
          </p:nvSpPr>
          <p:spPr>
            <a:xfrm>
              <a:off x="1552212" y="3429000"/>
              <a:ext cx="1440160" cy="432048"/>
            </a:xfrm>
            <a:prstGeom prst="trapezoid">
              <a:avLst>
                <a:gd name="adj" fmla="val 5386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k</a:t>
              </a:r>
              <a:endParaRPr lang="hr-HR" dirty="0"/>
            </a:p>
          </p:txBody>
        </p:sp>
        <p:sp>
          <p:nvSpPr>
            <p:cNvPr id="7" name="Trapezoid 6"/>
            <p:cNvSpPr/>
            <p:nvPr/>
          </p:nvSpPr>
          <p:spPr>
            <a:xfrm flipV="1">
              <a:off x="1552212" y="2204864"/>
              <a:ext cx="1440160" cy="432048"/>
            </a:xfrm>
            <a:prstGeom prst="trapezoid">
              <a:avLst>
                <a:gd name="adj" fmla="val 50654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x</a:t>
              </a:r>
              <a:endParaRPr lang="hr-HR" dirty="0"/>
            </a:p>
          </p:txBody>
        </p:sp>
        <p:sp>
          <p:nvSpPr>
            <p:cNvPr id="8" name="Pravokutnik 7"/>
            <p:cNvSpPr/>
            <p:nvPr/>
          </p:nvSpPr>
          <p:spPr>
            <a:xfrm>
              <a:off x="1552212" y="2852936"/>
              <a:ext cx="1440160" cy="43204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k=x*</a:t>
              </a:r>
              <a:r>
                <a:rPr lang="hr-HR" dirty="0" err="1" smtClean="0"/>
                <a:t>x</a:t>
              </a:r>
              <a:endParaRPr lang="hr-HR" dirty="0"/>
            </a:p>
          </p:txBody>
        </p:sp>
        <p:cxnSp>
          <p:nvCxnSpPr>
            <p:cNvPr id="10" name="Ravni poveznik sa strelicom 9"/>
            <p:cNvCxnSpPr/>
            <p:nvPr/>
          </p:nvCxnSpPr>
          <p:spPr>
            <a:xfrm>
              <a:off x="2272292" y="1916832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sa strelicom 11"/>
            <p:cNvCxnSpPr/>
            <p:nvPr/>
          </p:nvCxnSpPr>
          <p:spPr>
            <a:xfrm>
              <a:off x="2272292" y="2636912"/>
              <a:ext cx="0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ni poveznik sa strelicom 13"/>
            <p:cNvCxnSpPr/>
            <p:nvPr/>
          </p:nvCxnSpPr>
          <p:spPr>
            <a:xfrm>
              <a:off x="2272292" y="3284984"/>
              <a:ext cx="0" cy="1440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ni poveznik sa strelicom 15"/>
            <p:cNvCxnSpPr/>
            <p:nvPr/>
          </p:nvCxnSpPr>
          <p:spPr>
            <a:xfrm>
              <a:off x="2272292" y="3861048"/>
              <a:ext cx="0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kstniOkvir 17"/>
          <p:cNvSpPr txBox="1"/>
          <p:nvPr/>
        </p:nvSpPr>
        <p:spPr>
          <a:xfrm>
            <a:off x="5220072" y="2727504"/>
            <a:ext cx="2664296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{</a:t>
            </a:r>
          </a:p>
          <a:p>
            <a:r>
              <a:rPr lang="hr-HR" dirty="0"/>
              <a:t> </a:t>
            </a:r>
            <a:r>
              <a:rPr lang="hr-HR" dirty="0" smtClean="0"/>
              <a:t>   ulaz(x);</a:t>
            </a:r>
          </a:p>
          <a:p>
            <a:r>
              <a:rPr lang="hr-HR" dirty="0" smtClean="0"/>
              <a:t>    k:=x*x;</a:t>
            </a:r>
          </a:p>
          <a:p>
            <a:r>
              <a:rPr lang="hr-HR" dirty="0"/>
              <a:t> </a:t>
            </a:r>
            <a:r>
              <a:rPr lang="hr-HR" dirty="0" smtClean="0"/>
              <a:t>   izlaz(k);</a:t>
            </a:r>
          </a:p>
          <a:p>
            <a:r>
              <a:rPr lang="hr-HR" dirty="0" smtClean="0"/>
              <a:t>}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75621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Izrazi za obradu podataka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dirty="0" smtClean="0"/>
              <a:t>Aritmetički operatori</a:t>
            </a:r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21" t="51984" r="25929" b="19047"/>
          <a:stretch/>
        </p:blipFill>
        <p:spPr bwMode="auto">
          <a:xfrm>
            <a:off x="467544" y="2132856"/>
            <a:ext cx="8229600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ravokutnik 4"/>
          <p:cNvSpPr/>
          <p:nvPr/>
        </p:nvSpPr>
        <p:spPr>
          <a:xfrm>
            <a:off x="2843808" y="2132856"/>
            <a:ext cx="1440160" cy="33123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649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Zadaci.</a:t>
            </a:r>
            <a:endParaRPr lang="hr-HR" dirty="0"/>
          </a:p>
        </p:txBody>
      </p:sp>
      <p:sp>
        <p:nvSpPr>
          <p:cNvPr id="4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cijeli broj. Ispisati njegova prethodnika.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dva cijela broja a i b. Zamijeniti ih.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troznamenkasti cijeli broj i ispisati znamenku desetica.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radijus kruga. Ispisati površinu i opseg kruga.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duljinu a brida kocke. Izračunati volumen, oplošje i duljinu prostorne dijagonale kocke.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stranice trokuta a, b i c. Ispisati površinu i opseg trokuta.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brojeve a i b. Izračunati i ispisati zbroj, razliku, umnožak i kvocijent upisanih brojeva.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stranicu a </a:t>
            </a:r>
            <a:r>
              <a:rPr lang="hr-HR" dirty="0" err="1" smtClean="0"/>
              <a:t>jednakostraničnog</a:t>
            </a:r>
            <a:r>
              <a:rPr lang="hr-HR" dirty="0" smtClean="0"/>
              <a:t> trokuta. Izračunati površinu i opseg.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vrijeme u satima, minutama i sekundama. Ispisati vrijeme u satima (decimalno).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vrijeme u satima. Ispisati vrijeme u satima, minutama i sekundama. </a:t>
            </a:r>
          </a:p>
          <a:p>
            <a:endParaRPr lang="hr-HR" dirty="0" smtClean="0"/>
          </a:p>
          <a:p>
            <a:endParaRPr lang="hr-HR" dirty="0"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7236296" y="535969"/>
            <a:ext cx="1366838" cy="1419225"/>
            <a:chOff x="4285" y="3765"/>
            <a:chExt cx="2152" cy="2235"/>
          </a:xfrm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</p:grpSpPr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4285" y="4424"/>
              <a:ext cx="2152" cy="590"/>
            </a:xfrm>
            <a:prstGeom prst="rect">
              <a:avLst/>
            </a:prstGeom>
            <a:solidFill>
              <a:srgbClr val="FFFFFF"/>
            </a:solidFill>
            <a:ln w="34925" cmpd="sng">
              <a:solidFill>
                <a:srgbClr val="FFFFFF"/>
              </a:solidFill>
              <a:miter lim="800000"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r-HR" sz="1100" b="1" i="0" u="none" strike="noStrike" cap="all" normalizeH="0" baseline="0" smtClean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  <a:latin typeface="Calibri" pitchFamily="34" charset="0"/>
                  <a:cs typeface="Arial" pitchFamily="34" charset="0"/>
                </a:rPr>
                <a:t>N1</a:t>
              </a:r>
              <a:endParaRPr kumimoji="0" lang="sr-Latn-CS" sz="1800" b="1" i="0" u="none" strike="noStrike" cap="all" normalizeH="0" baseline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4285" y="5410"/>
              <a:ext cx="2152" cy="590"/>
            </a:xfrm>
            <a:prstGeom prst="rect">
              <a:avLst/>
            </a:prstGeom>
            <a:solidFill>
              <a:srgbClr val="FFFFFF"/>
            </a:solidFill>
            <a:ln w="34925" cmpd="sng">
              <a:solidFill>
                <a:srgbClr val="FFFFFF"/>
              </a:solidFill>
              <a:miter lim="800000"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r-HR" sz="1100" b="1" i="0" u="none" strike="noStrike" cap="all" normalizeH="0" baseline="0" smtClean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  <a:latin typeface="Calibri" pitchFamily="34" charset="0"/>
                  <a:cs typeface="Arial" pitchFamily="34" charset="0"/>
                </a:rPr>
                <a:t>N2</a:t>
              </a:r>
              <a:endParaRPr kumimoji="0" lang="sr-Latn-CS" sz="1800" b="1" i="0" u="none" strike="noStrike" cap="all" normalizeH="0" baseline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" name="AutoShape 10"/>
            <p:cNvCxnSpPr>
              <a:cxnSpLocks noChangeShapeType="1"/>
            </p:cNvCxnSpPr>
            <p:nvPr/>
          </p:nvCxnSpPr>
          <p:spPr bwMode="auto">
            <a:xfrm>
              <a:off x="5396" y="3765"/>
              <a:ext cx="0" cy="659"/>
            </a:xfrm>
            <a:prstGeom prst="straightConnector1">
              <a:avLst/>
            </a:prstGeom>
            <a:noFill/>
            <a:ln w="34925" cmpd="sng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</p:cxnSp>
        <p:cxnSp>
          <p:nvCxnSpPr>
            <p:cNvPr id="9" name="AutoShape 11"/>
            <p:cNvCxnSpPr>
              <a:cxnSpLocks noChangeShapeType="1"/>
            </p:cNvCxnSpPr>
            <p:nvPr/>
          </p:nvCxnSpPr>
          <p:spPr bwMode="auto">
            <a:xfrm>
              <a:off x="5396" y="5014"/>
              <a:ext cx="1" cy="396"/>
            </a:xfrm>
            <a:prstGeom prst="straightConnector1">
              <a:avLst/>
            </a:prstGeom>
            <a:noFill/>
            <a:ln w="34925" cmpd="sng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</p:cxnSp>
      </p:grpSp>
    </p:spTree>
    <p:extLst>
      <p:ext uri="{BB962C8B-B14F-4D97-AF65-F5344CB8AC3E}">
        <p14:creationId xmlns:p14="http://schemas.microsoft.com/office/powerpoint/2010/main" val="407733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Varijable i izrazi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4937760"/>
          </a:xfrm>
        </p:spPr>
        <p:txBody>
          <a:bodyPr/>
          <a:lstStyle/>
          <a:p>
            <a:r>
              <a:rPr lang="hr-HR" dirty="0" smtClean="0">
                <a:latin typeface="Courier New" pitchFamily="49" charset="0"/>
                <a:cs typeface="Courier New" pitchFamily="49" charset="0"/>
              </a:rPr>
              <a:t>x:=vrijednost;</a:t>
            </a:r>
          </a:p>
          <a:p>
            <a:r>
              <a:rPr lang="hr-HR" dirty="0" smtClean="0">
                <a:latin typeface="Courier New" pitchFamily="49" charset="0"/>
                <a:cs typeface="Courier New" pitchFamily="49" charset="0"/>
              </a:rPr>
              <a:t>x:=izraz;</a:t>
            </a:r>
          </a:p>
          <a:p>
            <a:endParaRPr lang="hr-HR" dirty="0">
              <a:latin typeface="Courier New" pitchFamily="49" charset="0"/>
              <a:cs typeface="Courier New" pitchFamily="49" charset="0"/>
            </a:endParaRPr>
          </a:p>
          <a:p>
            <a:r>
              <a:rPr lang="hr-HR" dirty="0" smtClean="0">
                <a:latin typeface="Courier New" pitchFamily="49" charset="0"/>
                <a:cs typeface="Courier New" pitchFamily="49" charset="0"/>
              </a:rPr>
              <a:t>x:=5;</a:t>
            </a:r>
          </a:p>
          <a:p>
            <a:r>
              <a:rPr lang="hr-HR" dirty="0" smtClean="0">
                <a:latin typeface="Courier New" pitchFamily="49" charset="0"/>
                <a:cs typeface="Courier New" pitchFamily="49" charset="0"/>
              </a:rPr>
              <a:t>a:=5.56;</a:t>
            </a:r>
          </a:p>
          <a:p>
            <a:r>
              <a:rPr lang="hr-HR" dirty="0" smtClean="0">
                <a:latin typeface="Courier New" pitchFamily="49" charset="0"/>
                <a:cs typeface="Courier New" pitchFamily="49" charset="0"/>
              </a:rPr>
              <a:t>ime:=„Ana”;</a:t>
            </a:r>
          </a:p>
          <a:p>
            <a:r>
              <a:rPr lang="hr-HR" dirty="0" smtClean="0">
                <a:latin typeface="Courier New" pitchFamily="49" charset="0"/>
                <a:cs typeface="Courier New" pitchFamily="49" charset="0"/>
              </a:rPr>
              <a:t>znak:=‘c’;</a:t>
            </a:r>
            <a:endParaRPr lang="hr-HR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464046"/>
              </p:ext>
            </p:extLst>
          </p:nvPr>
        </p:nvGraphicFramePr>
        <p:xfrm>
          <a:off x="5796136" y="1397000"/>
          <a:ext cx="182386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932"/>
                <a:gridCol w="911932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hr-HR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RAM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hr-HR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hr-HR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5.56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ime</a:t>
                      </a:r>
                      <a:endParaRPr lang="hr-HR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Ana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znak</a:t>
                      </a:r>
                      <a:endParaRPr lang="hr-HR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55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Izrazi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4937760"/>
          </a:xfrm>
        </p:spPr>
        <p:txBody>
          <a:bodyPr/>
          <a:lstStyle/>
          <a:p>
            <a:r>
              <a:rPr lang="hr-HR" dirty="0" smtClean="0"/>
              <a:t>Koristimo:</a:t>
            </a:r>
          </a:p>
          <a:p>
            <a:pPr lvl="1"/>
            <a:r>
              <a:rPr lang="hr-HR" dirty="0" smtClean="0"/>
              <a:t>operatore</a:t>
            </a:r>
          </a:p>
          <a:p>
            <a:pPr marL="822960" lvl="3" indent="0">
              <a:buNone/>
            </a:pPr>
            <a:r>
              <a:rPr lang="hr-HR" sz="24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hr-HR" sz="2400" dirty="0" smtClean="0">
                <a:latin typeface="Courier New" pitchFamily="49" charset="0"/>
                <a:cs typeface="Courier New" pitchFamily="49" charset="0"/>
              </a:rPr>
              <a:t>:=x+5/2;</a:t>
            </a:r>
          </a:p>
          <a:p>
            <a:pPr marL="822960" lvl="3" indent="0">
              <a:buNone/>
            </a:pPr>
            <a:r>
              <a:rPr lang="hr-HR" sz="2400" dirty="0" smtClean="0">
                <a:latin typeface="Courier New" pitchFamily="49" charset="0"/>
                <a:cs typeface="Courier New" pitchFamily="49" charset="0"/>
              </a:rPr>
              <a:t>y:=y+1;</a:t>
            </a:r>
          </a:p>
          <a:p>
            <a:pPr marL="617220" lvl="1" indent="-342900"/>
            <a:r>
              <a:rPr lang="hr-HR" dirty="0"/>
              <a:t>funkcije</a:t>
            </a:r>
          </a:p>
          <a:p>
            <a:pPr marL="274320" lvl="1" indent="0">
              <a:buNone/>
            </a:pPr>
            <a:endParaRPr lang="hr-HR" dirty="0" smtClean="0">
              <a:latin typeface="Courier New" pitchFamily="49" charset="0"/>
              <a:cs typeface="Courier New" pitchFamily="49" charset="0"/>
            </a:endParaRPr>
          </a:p>
          <a:p>
            <a:endParaRPr lang="hr-HR" dirty="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594219"/>
              </p:ext>
            </p:extLst>
          </p:nvPr>
        </p:nvGraphicFramePr>
        <p:xfrm>
          <a:off x="5796136" y="1397000"/>
          <a:ext cx="182386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932"/>
                <a:gridCol w="911932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hr-HR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RAM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hr-HR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hr-HR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5.56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ime</a:t>
                      </a:r>
                      <a:endParaRPr lang="hr-HR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Ana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znak</a:t>
                      </a:r>
                      <a:endParaRPr lang="hr-HR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hr-HR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trike="noStrike" dirty="0" smtClean="0">
                          <a:solidFill>
                            <a:schemeClr val="tx1"/>
                          </a:solidFill>
                        </a:rPr>
                        <a:t>8.5 </a:t>
                      </a:r>
                      <a:r>
                        <a:rPr lang="hr-HR" strike="sngStrike" dirty="0" smtClean="0">
                          <a:solidFill>
                            <a:schemeClr val="tx1"/>
                          </a:solidFill>
                        </a:rPr>
                        <a:t>7.5</a:t>
                      </a:r>
                      <a:endParaRPr lang="hr-HR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405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Funkcije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323528" y="1176144"/>
            <a:ext cx="8229600" cy="4937760"/>
          </a:xfrm>
        </p:spPr>
        <p:txBody>
          <a:bodyPr/>
          <a:lstStyle/>
          <a:p>
            <a:pPr marL="0" indent="0" algn="ctr">
              <a:buNone/>
            </a:pPr>
            <a:r>
              <a:rPr lang="hr-HR" dirty="0" smtClean="0"/>
              <a:t>Definirane funkcije</a:t>
            </a:r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44" t="24405" r="31395" b="42424"/>
          <a:stretch/>
        </p:blipFill>
        <p:spPr bwMode="auto">
          <a:xfrm>
            <a:off x="323528" y="2204864"/>
            <a:ext cx="8442043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ravokutnik 5"/>
          <p:cNvSpPr/>
          <p:nvPr/>
        </p:nvSpPr>
        <p:spPr>
          <a:xfrm>
            <a:off x="2915816" y="2204864"/>
            <a:ext cx="1440160" cy="28803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2825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Prioriteti operacija u izrazu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137792"/>
          </a:xfrm>
          <a:ln w="57150">
            <a:solidFill>
              <a:srgbClr val="FF0000"/>
            </a:solidFill>
          </a:ln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unkcije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*, /, div, </a:t>
            </a:r>
            <a:r>
              <a:rPr lang="hr-HR" dirty="0" err="1" smtClean="0">
                <a:latin typeface="Courier New" pitchFamily="49" charset="0"/>
                <a:cs typeface="Courier New" pitchFamily="49" charset="0"/>
              </a:rPr>
              <a:t>mod</a:t>
            </a:r>
            <a:endParaRPr lang="hr-HR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+, -</a:t>
            </a:r>
            <a:endParaRPr lang="hr-HR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7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Izračunaj vrijednosti varijabli x, y, </a:t>
            </a:r>
            <a:r>
              <a:rPr lang="hr-HR" dirty="0" err="1" smtClean="0"/>
              <a:t>z</a:t>
            </a:r>
            <a:r>
              <a:rPr lang="hr-HR" dirty="0" smtClean="0"/>
              <a:t> i w:</a:t>
            </a:r>
          </a:p>
          <a:p>
            <a:pPr marL="548640" lvl="2" indent="0"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x:=25;</a:t>
            </a:r>
          </a:p>
          <a:p>
            <a:pPr marL="548640" lvl="2" indent="0"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y:=x+11;</a:t>
            </a:r>
          </a:p>
          <a:p>
            <a:pPr marL="548640" lvl="2" indent="0"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z:=(7+sqrt(x) div 4) </a:t>
            </a:r>
            <a:r>
              <a:rPr lang="hr-HR" dirty="0" err="1" smtClean="0">
                <a:latin typeface="Courier New" pitchFamily="49" charset="0"/>
                <a:cs typeface="Courier New" pitchFamily="49" charset="0"/>
              </a:rPr>
              <a:t>mod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 3+5;</a:t>
            </a:r>
          </a:p>
          <a:p>
            <a:pPr marL="548640" lvl="2" indent="0"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w:=z-(x+y)*z </a:t>
            </a:r>
            <a:r>
              <a:rPr lang="hr-HR" dirty="0" err="1" smtClean="0">
                <a:latin typeface="Courier New" pitchFamily="49" charset="0"/>
                <a:cs typeface="Courier New" pitchFamily="49" charset="0"/>
              </a:rPr>
              <a:t>mod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hr-HR" dirty="0" err="1" smtClean="0">
                <a:latin typeface="Courier New" pitchFamily="49" charset="0"/>
                <a:cs typeface="Courier New" pitchFamily="49" charset="0"/>
              </a:rPr>
              <a:t>Abs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(-5);</a:t>
            </a:r>
          </a:p>
          <a:p>
            <a:pPr marL="548640" lvl="2" indent="0">
              <a:buNone/>
            </a:pPr>
            <a:endParaRPr lang="hr-HR" sz="2600" dirty="0"/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56234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Razgranata struktura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Selekcija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6205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Razgranata struktura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273696"/>
          </a:xfrm>
        </p:spPr>
        <p:txBody>
          <a:bodyPr/>
          <a:lstStyle/>
          <a:p>
            <a:r>
              <a:rPr lang="hr-HR" dirty="0" smtClean="0"/>
              <a:t>Grananje u programu ovisi o istinitosti uvjeta.</a:t>
            </a:r>
          </a:p>
          <a:p>
            <a:r>
              <a:rPr lang="hr-HR" dirty="0" smtClean="0"/>
              <a:t>Uvjete pravimo koristeći relacijske operatore: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55" t="25000" r="31395" b="54365"/>
          <a:stretch/>
        </p:blipFill>
        <p:spPr bwMode="auto">
          <a:xfrm>
            <a:off x="1187624" y="2153994"/>
            <a:ext cx="7097486" cy="1509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09" t="51797" r="31685" b="15058"/>
          <a:stretch/>
        </p:blipFill>
        <p:spPr bwMode="auto">
          <a:xfrm>
            <a:off x="1187624" y="3684262"/>
            <a:ext cx="7065818" cy="2424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ravokutnik 3"/>
          <p:cNvSpPr/>
          <p:nvPr/>
        </p:nvSpPr>
        <p:spPr>
          <a:xfrm>
            <a:off x="3347864" y="2420888"/>
            <a:ext cx="1296144" cy="36879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kstniOkvir 6"/>
          <p:cNvSpPr txBox="1"/>
          <p:nvPr/>
        </p:nvSpPr>
        <p:spPr>
          <a:xfrm>
            <a:off x="1500581" y="6309320"/>
            <a:ext cx="643990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hr-HR" cap="small" dirty="0" smtClean="0"/>
              <a:t>Napomena</a:t>
            </a:r>
            <a:r>
              <a:rPr lang="hr-HR" dirty="0" smtClean="0"/>
              <a:t>. Relacijski operatori imaju niži prioritet od aritmetičkih!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4825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Izrada algoritma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Algoritam je plan programa prikazan:</a:t>
            </a:r>
          </a:p>
          <a:p>
            <a:pPr lvl="1"/>
            <a:r>
              <a:rPr lang="hr-HR" dirty="0" smtClean="0"/>
              <a:t>Dijagramom tijeka;</a:t>
            </a:r>
          </a:p>
          <a:p>
            <a:pPr lvl="2"/>
            <a:r>
              <a:rPr lang="hr-HR" dirty="0" smtClean="0"/>
              <a:t>Grafički prikaz</a:t>
            </a:r>
          </a:p>
          <a:p>
            <a:pPr lvl="1"/>
            <a:r>
              <a:rPr lang="hr-HR" dirty="0" err="1" smtClean="0"/>
              <a:t>Pseudokodom</a:t>
            </a:r>
            <a:r>
              <a:rPr lang="hr-HR" dirty="0" smtClean="0"/>
              <a:t>.</a:t>
            </a:r>
          </a:p>
          <a:p>
            <a:pPr lvl="2"/>
            <a:r>
              <a:rPr lang="hr-HR" dirty="0" smtClean="0"/>
              <a:t>Naredbe napisane čovjeku razumljivim jezikom…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2547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Razgranata struktura</a:t>
            </a:r>
            <a:endParaRPr lang="hr-HR" dirty="0"/>
          </a:p>
        </p:txBody>
      </p:sp>
      <p:grpSp>
        <p:nvGrpSpPr>
          <p:cNvPr id="24" name="Grupa 23"/>
          <p:cNvGrpSpPr/>
          <p:nvPr/>
        </p:nvGrpSpPr>
        <p:grpSpPr>
          <a:xfrm>
            <a:off x="887726" y="1715864"/>
            <a:ext cx="2416391" cy="3312368"/>
            <a:chOff x="1951061" y="1628800"/>
            <a:chExt cx="2416391" cy="3312368"/>
          </a:xfrm>
        </p:grpSpPr>
        <p:sp>
          <p:nvSpPr>
            <p:cNvPr id="6" name="Dijamant 5"/>
            <p:cNvSpPr/>
            <p:nvPr/>
          </p:nvSpPr>
          <p:spPr>
            <a:xfrm>
              <a:off x="1951061" y="2286164"/>
              <a:ext cx="1598501" cy="998820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uvjet</a:t>
              </a:r>
              <a:endParaRPr lang="hr-HR" dirty="0"/>
            </a:p>
          </p:txBody>
        </p:sp>
        <p:cxnSp>
          <p:nvCxnSpPr>
            <p:cNvPr id="7" name="Kutni poveznik 6"/>
            <p:cNvCxnSpPr>
              <a:stCxn id="6" idx="3"/>
              <a:endCxn id="8" idx="6"/>
            </p:cNvCxnSpPr>
            <p:nvPr/>
          </p:nvCxnSpPr>
          <p:spPr>
            <a:xfrm flipH="1">
              <a:off x="2958812" y="2785574"/>
              <a:ext cx="590750" cy="1399510"/>
            </a:xfrm>
            <a:prstGeom prst="bentConnector3">
              <a:avLst>
                <a:gd name="adj1" fmla="val -38697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Elipsa 7"/>
            <p:cNvSpPr/>
            <p:nvPr/>
          </p:nvSpPr>
          <p:spPr>
            <a:xfrm>
              <a:off x="2541812" y="4005064"/>
              <a:ext cx="41700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" name="TekstniOkvir 9"/>
            <p:cNvSpPr txBox="1"/>
            <p:nvPr/>
          </p:nvSpPr>
          <p:spPr>
            <a:xfrm>
              <a:off x="3463951" y="2486325"/>
              <a:ext cx="9035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1400" dirty="0" smtClean="0"/>
                <a:t>DA</a:t>
              </a:r>
              <a:endParaRPr lang="hr-HR" sz="1400" dirty="0"/>
            </a:p>
          </p:txBody>
        </p:sp>
        <p:sp>
          <p:nvSpPr>
            <p:cNvPr id="11" name="TekstniOkvir 10"/>
            <p:cNvSpPr txBox="1"/>
            <p:nvPr/>
          </p:nvSpPr>
          <p:spPr>
            <a:xfrm>
              <a:off x="2284740" y="3480573"/>
              <a:ext cx="9035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1400" dirty="0" smtClean="0"/>
                <a:t>NE</a:t>
              </a:r>
              <a:endParaRPr lang="hr-HR" sz="1400" dirty="0"/>
            </a:p>
          </p:txBody>
        </p:sp>
        <p:cxnSp>
          <p:nvCxnSpPr>
            <p:cNvPr id="12" name="Ravni poveznik sa strelicom 11"/>
            <p:cNvCxnSpPr>
              <a:stCxn id="8" idx="4"/>
            </p:cNvCxnSpPr>
            <p:nvPr/>
          </p:nvCxnSpPr>
          <p:spPr>
            <a:xfrm>
              <a:off x="2750312" y="4365104"/>
              <a:ext cx="0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Pravokutnik 17"/>
            <p:cNvSpPr/>
            <p:nvPr/>
          </p:nvSpPr>
          <p:spPr>
            <a:xfrm>
              <a:off x="3338505" y="3290980"/>
              <a:ext cx="1014914" cy="37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naredbe</a:t>
              </a:r>
              <a:endParaRPr lang="hr-HR" dirty="0"/>
            </a:p>
          </p:txBody>
        </p:sp>
        <p:cxnSp>
          <p:nvCxnSpPr>
            <p:cNvPr id="20" name="Ravni poveznik sa strelicom 19"/>
            <p:cNvCxnSpPr>
              <a:endCxn id="6" idx="0"/>
            </p:cNvCxnSpPr>
            <p:nvPr/>
          </p:nvCxnSpPr>
          <p:spPr>
            <a:xfrm>
              <a:off x="2736491" y="1628800"/>
              <a:ext cx="13821" cy="6573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ni poveznik sa strelicom 22"/>
            <p:cNvCxnSpPr>
              <a:stCxn id="6" idx="2"/>
              <a:endCxn id="8" idx="0"/>
            </p:cNvCxnSpPr>
            <p:nvPr/>
          </p:nvCxnSpPr>
          <p:spPr>
            <a:xfrm>
              <a:off x="2750312" y="3284984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upa 40"/>
          <p:cNvGrpSpPr/>
          <p:nvPr/>
        </p:nvGrpSpPr>
        <p:grpSpPr>
          <a:xfrm>
            <a:off x="4860032" y="1715864"/>
            <a:ext cx="3528392" cy="3312368"/>
            <a:chOff x="4860032" y="1715864"/>
            <a:chExt cx="3528392" cy="3312368"/>
          </a:xfrm>
        </p:grpSpPr>
        <p:sp>
          <p:nvSpPr>
            <p:cNvPr id="26" name="Dijamant 25"/>
            <p:cNvSpPr/>
            <p:nvPr/>
          </p:nvSpPr>
          <p:spPr>
            <a:xfrm>
              <a:off x="5724128" y="2373228"/>
              <a:ext cx="1598501" cy="998820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uvjet</a:t>
              </a:r>
              <a:endParaRPr lang="hr-HR" dirty="0"/>
            </a:p>
          </p:txBody>
        </p:sp>
        <p:cxnSp>
          <p:nvCxnSpPr>
            <p:cNvPr id="27" name="Kutni poveznik 26"/>
            <p:cNvCxnSpPr>
              <a:stCxn id="26" idx="3"/>
              <a:endCxn id="28" idx="6"/>
            </p:cNvCxnSpPr>
            <p:nvPr/>
          </p:nvCxnSpPr>
          <p:spPr>
            <a:xfrm flipH="1">
              <a:off x="6731879" y="2872638"/>
              <a:ext cx="590750" cy="1399510"/>
            </a:xfrm>
            <a:prstGeom prst="bentConnector3">
              <a:avLst>
                <a:gd name="adj1" fmla="val -38697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Elipsa 27"/>
            <p:cNvSpPr/>
            <p:nvPr/>
          </p:nvSpPr>
          <p:spPr>
            <a:xfrm>
              <a:off x="6314879" y="4092128"/>
              <a:ext cx="41700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9" name="TekstniOkvir 28"/>
            <p:cNvSpPr txBox="1"/>
            <p:nvPr/>
          </p:nvSpPr>
          <p:spPr>
            <a:xfrm>
              <a:off x="7237018" y="2573389"/>
              <a:ext cx="9035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1400" dirty="0" smtClean="0"/>
                <a:t>DA</a:t>
              </a:r>
              <a:endParaRPr lang="hr-HR" sz="1400" dirty="0"/>
            </a:p>
          </p:txBody>
        </p:sp>
        <p:sp>
          <p:nvSpPr>
            <p:cNvPr id="30" name="TekstniOkvir 29"/>
            <p:cNvSpPr txBox="1"/>
            <p:nvPr/>
          </p:nvSpPr>
          <p:spPr>
            <a:xfrm>
              <a:off x="5362134" y="2564860"/>
              <a:ext cx="9035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1400" dirty="0" smtClean="0"/>
                <a:t>NE</a:t>
              </a:r>
              <a:endParaRPr lang="hr-HR" sz="1400" dirty="0"/>
            </a:p>
          </p:txBody>
        </p:sp>
        <p:cxnSp>
          <p:nvCxnSpPr>
            <p:cNvPr id="31" name="Ravni poveznik sa strelicom 30"/>
            <p:cNvCxnSpPr>
              <a:stCxn id="28" idx="4"/>
            </p:cNvCxnSpPr>
            <p:nvPr/>
          </p:nvCxnSpPr>
          <p:spPr>
            <a:xfrm>
              <a:off x="6523379" y="4452168"/>
              <a:ext cx="0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Pravokutnik 31"/>
            <p:cNvSpPr/>
            <p:nvPr/>
          </p:nvSpPr>
          <p:spPr>
            <a:xfrm>
              <a:off x="7111572" y="3378044"/>
              <a:ext cx="1276852" cy="37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naredbe1</a:t>
              </a:r>
              <a:endParaRPr lang="hr-HR" dirty="0"/>
            </a:p>
          </p:txBody>
        </p:sp>
        <p:cxnSp>
          <p:nvCxnSpPr>
            <p:cNvPr id="33" name="Ravni poveznik sa strelicom 32"/>
            <p:cNvCxnSpPr>
              <a:endCxn id="26" idx="0"/>
            </p:cNvCxnSpPr>
            <p:nvPr/>
          </p:nvCxnSpPr>
          <p:spPr>
            <a:xfrm>
              <a:off x="6509558" y="1715864"/>
              <a:ext cx="13821" cy="6573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Kutni poveznik 34"/>
            <p:cNvCxnSpPr>
              <a:stCxn id="26" idx="1"/>
              <a:endCxn id="28" idx="2"/>
            </p:cNvCxnSpPr>
            <p:nvPr/>
          </p:nvCxnSpPr>
          <p:spPr>
            <a:xfrm rot="10800000" flipH="1" flipV="1">
              <a:off x="5724127" y="2872638"/>
              <a:ext cx="590751" cy="1399510"/>
            </a:xfrm>
            <a:prstGeom prst="bentConnector3">
              <a:avLst>
                <a:gd name="adj1" fmla="val -38697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Pravokutnik 35"/>
            <p:cNvSpPr/>
            <p:nvPr/>
          </p:nvSpPr>
          <p:spPr>
            <a:xfrm>
              <a:off x="4860032" y="3493699"/>
              <a:ext cx="1219352" cy="37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naredbe2</a:t>
              </a:r>
              <a:endParaRPr lang="hr-HR" dirty="0"/>
            </a:p>
          </p:txBody>
        </p:sp>
      </p:grpSp>
      <p:sp>
        <p:nvSpPr>
          <p:cNvPr id="42" name="TekstniOkvir 41"/>
          <p:cNvSpPr txBox="1"/>
          <p:nvPr/>
        </p:nvSpPr>
        <p:spPr>
          <a:xfrm>
            <a:off x="887726" y="5445224"/>
            <a:ext cx="2416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Jednostruko grananje</a:t>
            </a:r>
            <a:endParaRPr lang="hr-HR" dirty="0"/>
          </a:p>
        </p:txBody>
      </p:sp>
      <p:sp>
        <p:nvSpPr>
          <p:cNvPr id="43" name="TekstniOkvir 42"/>
          <p:cNvSpPr txBox="1"/>
          <p:nvPr/>
        </p:nvSpPr>
        <p:spPr>
          <a:xfrm>
            <a:off x="5272377" y="5454725"/>
            <a:ext cx="2416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Dvostruko grananje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2988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Upiši broj i ispiši ga ako je pozitivan.</a:t>
            </a:r>
            <a:endParaRPr lang="hr-HR" dirty="0"/>
          </a:p>
        </p:txBody>
      </p:sp>
      <p:sp>
        <p:nvSpPr>
          <p:cNvPr id="44" name="Rezervirano mjesto sadržaja 4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hr-HR" dirty="0" smtClean="0"/>
              <a:t>Upiši broj. </a:t>
            </a:r>
            <a:r>
              <a:rPr lang="hr-HR" dirty="0"/>
              <a:t> </a:t>
            </a:r>
            <a:r>
              <a:rPr lang="hr-HR" dirty="0" smtClean="0"/>
              <a:t>Ako je paran ispiši njegov korijen, a ako je negativan njegov kvadrat.</a:t>
            </a:r>
            <a:endParaRPr lang="hr-HR" dirty="0"/>
          </a:p>
        </p:txBody>
      </p:sp>
      <p:grpSp>
        <p:nvGrpSpPr>
          <p:cNvPr id="46" name="Grupa 45"/>
          <p:cNvGrpSpPr/>
          <p:nvPr/>
        </p:nvGrpSpPr>
        <p:grpSpPr>
          <a:xfrm>
            <a:off x="982297" y="2039166"/>
            <a:ext cx="2326001" cy="3599007"/>
            <a:chOff x="964082" y="1932500"/>
            <a:chExt cx="2326001" cy="3599007"/>
          </a:xfrm>
        </p:grpSpPr>
        <p:grpSp>
          <p:nvGrpSpPr>
            <p:cNvPr id="4" name="Grupa 3"/>
            <p:cNvGrpSpPr/>
            <p:nvPr/>
          </p:nvGrpSpPr>
          <p:grpSpPr>
            <a:xfrm>
              <a:off x="964082" y="3024442"/>
              <a:ext cx="2326001" cy="2065742"/>
              <a:chOff x="2041450" y="2486325"/>
              <a:chExt cx="2326001" cy="2065742"/>
            </a:xfrm>
          </p:grpSpPr>
          <p:sp>
            <p:nvSpPr>
              <p:cNvPr id="5" name="Dijamant 4"/>
              <p:cNvSpPr/>
              <p:nvPr/>
            </p:nvSpPr>
            <p:spPr>
              <a:xfrm>
                <a:off x="2041450" y="2608796"/>
                <a:ext cx="1428586" cy="644771"/>
              </a:xfrm>
              <a:prstGeom prst="diamond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hr-HR" dirty="0"/>
                  <a:t>x</a:t>
                </a:r>
                <a:r>
                  <a:rPr lang="hr-HR" dirty="0" smtClean="0"/>
                  <a:t>&gt;0</a:t>
                </a:r>
                <a:endParaRPr lang="hr-HR" dirty="0"/>
              </a:p>
            </p:txBody>
          </p:sp>
          <p:cxnSp>
            <p:nvCxnSpPr>
              <p:cNvPr id="6" name="Kutni poveznik 5"/>
              <p:cNvCxnSpPr>
                <a:stCxn id="5" idx="3"/>
                <a:endCxn id="7" idx="6"/>
              </p:cNvCxnSpPr>
              <p:nvPr/>
            </p:nvCxnSpPr>
            <p:spPr>
              <a:xfrm flipH="1">
                <a:off x="2854562" y="2931182"/>
                <a:ext cx="615474" cy="1152833"/>
              </a:xfrm>
              <a:prstGeom prst="bentConnector3">
                <a:avLst>
                  <a:gd name="adj1" fmla="val -37142"/>
                </a:avLst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Elipsa 6"/>
              <p:cNvSpPr/>
              <p:nvPr/>
            </p:nvSpPr>
            <p:spPr>
              <a:xfrm>
                <a:off x="2646062" y="3994005"/>
                <a:ext cx="208500" cy="180020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8" name="TekstniOkvir 7"/>
              <p:cNvSpPr txBox="1"/>
              <p:nvPr/>
            </p:nvSpPr>
            <p:spPr>
              <a:xfrm>
                <a:off x="3463950" y="2639463"/>
                <a:ext cx="90350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1400" dirty="0" smtClean="0"/>
                  <a:t>DA</a:t>
                </a:r>
                <a:endParaRPr lang="hr-HR" sz="1400" dirty="0"/>
              </a:p>
            </p:txBody>
          </p:sp>
          <p:sp>
            <p:nvSpPr>
              <p:cNvPr id="9" name="TekstniOkvir 8"/>
              <p:cNvSpPr txBox="1"/>
              <p:nvPr/>
            </p:nvSpPr>
            <p:spPr>
              <a:xfrm>
                <a:off x="2284740" y="3480573"/>
                <a:ext cx="90350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1400" dirty="0" smtClean="0"/>
                  <a:t>NE</a:t>
                </a:r>
                <a:endParaRPr lang="hr-HR" sz="1400" dirty="0"/>
              </a:p>
            </p:txBody>
          </p:sp>
          <p:cxnSp>
            <p:nvCxnSpPr>
              <p:cNvPr id="10" name="Ravni poveznik sa strelicom 9"/>
              <p:cNvCxnSpPr>
                <a:stCxn id="7" idx="4"/>
              </p:cNvCxnSpPr>
              <p:nvPr/>
            </p:nvCxnSpPr>
            <p:spPr>
              <a:xfrm>
                <a:off x="2750312" y="4174025"/>
                <a:ext cx="0" cy="37804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avni poveznik sa strelicom 11"/>
              <p:cNvCxnSpPr>
                <a:endCxn id="5" idx="0"/>
              </p:cNvCxnSpPr>
              <p:nvPr/>
            </p:nvCxnSpPr>
            <p:spPr>
              <a:xfrm>
                <a:off x="2755743" y="2486325"/>
                <a:ext cx="0" cy="12247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avni poveznik sa strelicom 12"/>
              <p:cNvCxnSpPr>
                <a:stCxn id="5" idx="2"/>
                <a:endCxn id="7" idx="0"/>
              </p:cNvCxnSpPr>
              <p:nvPr/>
            </p:nvCxnSpPr>
            <p:spPr>
              <a:xfrm flipH="1">
                <a:off x="2750312" y="3253567"/>
                <a:ext cx="5431" cy="74043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rapezoid 37"/>
            <p:cNvSpPr/>
            <p:nvPr/>
          </p:nvSpPr>
          <p:spPr>
            <a:xfrm flipV="1">
              <a:off x="1221193" y="2664402"/>
              <a:ext cx="903501" cy="360040"/>
            </a:xfrm>
            <a:prstGeom prst="trapezoid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x</a:t>
              </a:r>
              <a:endParaRPr lang="hr-HR" dirty="0"/>
            </a:p>
          </p:txBody>
        </p:sp>
        <p:sp>
          <p:nvSpPr>
            <p:cNvPr id="39" name="Trapezoid 38"/>
            <p:cNvSpPr/>
            <p:nvPr/>
          </p:nvSpPr>
          <p:spPr>
            <a:xfrm>
              <a:off x="2145298" y="3838670"/>
              <a:ext cx="903501" cy="360040"/>
            </a:xfrm>
            <a:prstGeom prst="trapezoid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x</a:t>
              </a:r>
              <a:endParaRPr lang="hr-HR" dirty="0"/>
            </a:p>
          </p:txBody>
        </p:sp>
        <p:sp>
          <p:nvSpPr>
            <p:cNvPr id="40" name="Elipsa 39"/>
            <p:cNvSpPr/>
            <p:nvPr/>
          </p:nvSpPr>
          <p:spPr>
            <a:xfrm>
              <a:off x="1221193" y="1932500"/>
              <a:ext cx="924105" cy="432048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hr-HR" sz="1100" dirty="0" smtClean="0"/>
                <a:t>početak</a:t>
              </a:r>
              <a:endParaRPr lang="hr-HR" sz="1100" dirty="0"/>
            </a:p>
          </p:txBody>
        </p:sp>
        <p:sp>
          <p:nvSpPr>
            <p:cNvPr id="41" name="Elipsa 40"/>
            <p:cNvSpPr/>
            <p:nvPr/>
          </p:nvSpPr>
          <p:spPr>
            <a:xfrm>
              <a:off x="1221193" y="5099459"/>
              <a:ext cx="924105" cy="432048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hr-HR" sz="1200" dirty="0" smtClean="0"/>
                <a:t>kraj</a:t>
              </a:r>
              <a:endParaRPr lang="hr-HR" sz="1200" dirty="0"/>
            </a:p>
          </p:txBody>
        </p:sp>
        <p:cxnSp>
          <p:nvCxnSpPr>
            <p:cNvPr id="43" name="Ravni poveznik sa strelicom 42"/>
            <p:cNvCxnSpPr>
              <a:stCxn id="40" idx="4"/>
              <a:endCxn id="38" idx="2"/>
            </p:cNvCxnSpPr>
            <p:nvPr/>
          </p:nvCxnSpPr>
          <p:spPr>
            <a:xfrm flipH="1">
              <a:off x="1672944" y="2364548"/>
              <a:ext cx="10302" cy="29985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upa 75"/>
          <p:cNvGrpSpPr/>
          <p:nvPr/>
        </p:nvGrpSpPr>
        <p:grpSpPr>
          <a:xfrm>
            <a:off x="4586985" y="2102233"/>
            <a:ext cx="3265335" cy="3956064"/>
            <a:chOff x="4586985" y="2102233"/>
            <a:chExt cx="3265335" cy="3956064"/>
          </a:xfrm>
        </p:grpSpPr>
        <p:grpSp>
          <p:nvGrpSpPr>
            <p:cNvPr id="74" name="Grupa 73"/>
            <p:cNvGrpSpPr/>
            <p:nvPr/>
          </p:nvGrpSpPr>
          <p:grpSpPr>
            <a:xfrm>
              <a:off x="4586985" y="2102233"/>
              <a:ext cx="3265335" cy="3956064"/>
              <a:chOff x="4586985" y="2102233"/>
              <a:chExt cx="3265335" cy="3956064"/>
            </a:xfrm>
          </p:grpSpPr>
          <p:cxnSp>
            <p:nvCxnSpPr>
              <p:cNvPr id="66" name="Kutni poveznik 65"/>
              <p:cNvCxnSpPr>
                <a:stCxn id="54" idx="1"/>
                <a:endCxn id="56" idx="2"/>
              </p:cNvCxnSpPr>
              <p:nvPr/>
            </p:nvCxnSpPr>
            <p:spPr>
              <a:xfrm rot="10800000" flipH="1" flipV="1">
                <a:off x="5526319" y="3639031"/>
                <a:ext cx="604612" cy="1152833"/>
              </a:xfrm>
              <a:prstGeom prst="bentConnector3">
                <a:avLst>
                  <a:gd name="adj1" fmla="val -37809"/>
                </a:avLst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3" name="Grupa 72"/>
              <p:cNvGrpSpPr/>
              <p:nvPr/>
            </p:nvGrpSpPr>
            <p:grpSpPr>
              <a:xfrm>
                <a:off x="4586985" y="2102233"/>
                <a:ext cx="3265335" cy="3956064"/>
                <a:chOff x="4586985" y="2102233"/>
                <a:chExt cx="3265335" cy="3956064"/>
              </a:xfrm>
            </p:grpSpPr>
            <p:grpSp>
              <p:nvGrpSpPr>
                <p:cNvPr id="47" name="Grupa 46"/>
                <p:cNvGrpSpPr/>
                <p:nvPr/>
              </p:nvGrpSpPr>
              <p:grpSpPr>
                <a:xfrm>
                  <a:off x="5227430" y="2102233"/>
                  <a:ext cx="2624890" cy="3956064"/>
                  <a:chOff x="665193" y="1932500"/>
                  <a:chExt cx="2624890" cy="3956064"/>
                </a:xfrm>
              </p:grpSpPr>
              <p:grpSp>
                <p:nvGrpSpPr>
                  <p:cNvPr id="48" name="Grupa 47"/>
                  <p:cNvGrpSpPr/>
                  <p:nvPr/>
                </p:nvGrpSpPr>
                <p:grpSpPr>
                  <a:xfrm>
                    <a:off x="665193" y="3024442"/>
                    <a:ext cx="2624890" cy="2065742"/>
                    <a:chOff x="1742561" y="2486325"/>
                    <a:chExt cx="2624890" cy="2065742"/>
                  </a:xfrm>
                </p:grpSpPr>
                <p:sp>
                  <p:nvSpPr>
                    <p:cNvPr id="54" name="Dijamant 53"/>
                    <p:cNvSpPr/>
                    <p:nvPr/>
                  </p:nvSpPr>
                  <p:spPr>
                    <a:xfrm>
                      <a:off x="2041450" y="2608796"/>
                      <a:ext cx="1428586" cy="644771"/>
                    </a:xfrm>
                    <a:prstGeom prst="diamond">
                      <a:avLst/>
                    </a:prstGeom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hr-HR" sz="1400" dirty="0" smtClean="0"/>
                        <a:t>x</a:t>
                      </a:r>
                      <a:r>
                        <a:rPr lang="hr-HR" sz="1400" dirty="0" smtClean="0"/>
                        <a:t>%2=0</a:t>
                      </a:r>
                      <a:endParaRPr lang="hr-HR" sz="1400" dirty="0"/>
                    </a:p>
                  </p:txBody>
                </p:sp>
                <p:cxnSp>
                  <p:nvCxnSpPr>
                    <p:cNvPr id="55" name="Kutni poveznik 54"/>
                    <p:cNvCxnSpPr>
                      <a:stCxn id="54" idx="3"/>
                      <a:endCxn id="56" idx="6"/>
                    </p:cNvCxnSpPr>
                    <p:nvPr/>
                  </p:nvCxnSpPr>
                  <p:spPr>
                    <a:xfrm flipH="1">
                      <a:off x="2854562" y="2931182"/>
                      <a:ext cx="615474" cy="1152833"/>
                    </a:xfrm>
                    <a:prstGeom prst="bentConnector3">
                      <a:avLst>
                        <a:gd name="adj1" fmla="val -37142"/>
                      </a:avLst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6" name="Elipsa 55"/>
                    <p:cNvSpPr/>
                    <p:nvPr/>
                  </p:nvSpPr>
                  <p:spPr>
                    <a:xfrm>
                      <a:off x="2646062" y="3994005"/>
                      <a:ext cx="208500" cy="18002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r-HR"/>
                    </a:p>
                  </p:txBody>
                </p:sp>
                <p:sp>
                  <p:nvSpPr>
                    <p:cNvPr id="57" name="TekstniOkvir 56"/>
                    <p:cNvSpPr txBox="1"/>
                    <p:nvPr/>
                  </p:nvSpPr>
                  <p:spPr>
                    <a:xfrm>
                      <a:off x="3463950" y="2639463"/>
                      <a:ext cx="903501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hr-HR" sz="1400" dirty="0" smtClean="0"/>
                        <a:t>DA</a:t>
                      </a:r>
                      <a:endParaRPr lang="hr-HR" sz="1400" dirty="0"/>
                    </a:p>
                  </p:txBody>
                </p:sp>
                <p:sp>
                  <p:nvSpPr>
                    <p:cNvPr id="58" name="TekstniOkvir 57"/>
                    <p:cNvSpPr txBox="1"/>
                    <p:nvPr/>
                  </p:nvSpPr>
                  <p:spPr>
                    <a:xfrm>
                      <a:off x="1742561" y="2666996"/>
                      <a:ext cx="903501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hr-HR" sz="1400" dirty="0" smtClean="0"/>
                        <a:t>NE</a:t>
                      </a:r>
                      <a:endParaRPr lang="hr-HR" sz="1400" dirty="0"/>
                    </a:p>
                  </p:txBody>
                </p:sp>
                <p:cxnSp>
                  <p:nvCxnSpPr>
                    <p:cNvPr id="59" name="Ravni poveznik sa strelicom 58"/>
                    <p:cNvCxnSpPr>
                      <a:stCxn id="56" idx="4"/>
                    </p:cNvCxnSpPr>
                    <p:nvPr/>
                  </p:nvCxnSpPr>
                  <p:spPr>
                    <a:xfrm>
                      <a:off x="2750312" y="4174025"/>
                      <a:ext cx="0" cy="378042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" name="Ravni poveznik sa strelicom 59"/>
                    <p:cNvCxnSpPr>
                      <a:endCxn id="54" idx="0"/>
                    </p:cNvCxnSpPr>
                    <p:nvPr/>
                  </p:nvCxnSpPr>
                  <p:spPr>
                    <a:xfrm>
                      <a:off x="2755743" y="2486325"/>
                      <a:ext cx="0" cy="122471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49" name="Trapezoid 48"/>
                  <p:cNvSpPr/>
                  <p:nvPr/>
                </p:nvSpPr>
                <p:spPr>
                  <a:xfrm flipV="1">
                    <a:off x="1221193" y="2664402"/>
                    <a:ext cx="903501" cy="360040"/>
                  </a:xfrm>
                  <a:prstGeom prst="trapezoid">
                    <a:avLst/>
                  </a:prstGeom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hr-HR" dirty="0" smtClean="0"/>
                      <a:t>x</a:t>
                    </a:r>
                    <a:endParaRPr lang="hr-HR" dirty="0"/>
                  </a:p>
                </p:txBody>
              </p:sp>
              <p:sp>
                <p:nvSpPr>
                  <p:cNvPr id="50" name="Trapezoid 49"/>
                  <p:cNvSpPr/>
                  <p:nvPr/>
                </p:nvSpPr>
                <p:spPr>
                  <a:xfrm>
                    <a:off x="1207371" y="4940821"/>
                    <a:ext cx="903501" cy="360040"/>
                  </a:xfrm>
                  <a:prstGeom prst="trapezoid">
                    <a:avLst/>
                  </a:prstGeom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hr-HR" dirty="0" smtClean="0"/>
                      <a:t>k</a:t>
                    </a:r>
                    <a:endParaRPr lang="hr-HR" dirty="0"/>
                  </a:p>
                </p:txBody>
              </p:sp>
              <p:sp>
                <p:nvSpPr>
                  <p:cNvPr id="51" name="Elipsa 50"/>
                  <p:cNvSpPr/>
                  <p:nvPr/>
                </p:nvSpPr>
                <p:spPr>
                  <a:xfrm>
                    <a:off x="1221193" y="1932500"/>
                    <a:ext cx="924105" cy="432048"/>
                  </a:xfrm>
                  <a:prstGeom prst="ellipse">
                    <a:avLst/>
                  </a:prstGeom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hr-HR" sz="1100" dirty="0" smtClean="0"/>
                      <a:t>početak</a:t>
                    </a:r>
                    <a:endParaRPr lang="hr-HR" sz="1100" dirty="0"/>
                  </a:p>
                </p:txBody>
              </p:sp>
              <p:sp>
                <p:nvSpPr>
                  <p:cNvPr id="52" name="Elipsa 51"/>
                  <p:cNvSpPr/>
                  <p:nvPr/>
                </p:nvSpPr>
                <p:spPr>
                  <a:xfrm>
                    <a:off x="1200589" y="5456516"/>
                    <a:ext cx="924105" cy="432048"/>
                  </a:xfrm>
                  <a:prstGeom prst="ellipse">
                    <a:avLst/>
                  </a:prstGeom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hr-HR" sz="1200" dirty="0" smtClean="0"/>
                      <a:t>kraj</a:t>
                    </a:r>
                    <a:endParaRPr lang="hr-HR" sz="1200" dirty="0"/>
                  </a:p>
                </p:txBody>
              </p:sp>
              <p:cxnSp>
                <p:nvCxnSpPr>
                  <p:cNvPr id="53" name="Ravni poveznik sa strelicom 52"/>
                  <p:cNvCxnSpPr>
                    <a:stCxn id="51" idx="4"/>
                    <a:endCxn id="49" idx="2"/>
                  </p:cNvCxnSpPr>
                  <p:nvPr/>
                </p:nvCxnSpPr>
                <p:spPr>
                  <a:xfrm flipH="1">
                    <a:off x="1672944" y="2364548"/>
                    <a:ext cx="10302" cy="299854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4" name="Pravokutnik 63"/>
                <p:cNvSpPr/>
                <p:nvPr/>
              </p:nvSpPr>
              <p:spPr>
                <a:xfrm>
                  <a:off x="6602297" y="3933500"/>
                  <a:ext cx="1242949" cy="380894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hr-HR" dirty="0"/>
                    <a:t>k</a:t>
                  </a:r>
                  <a:r>
                    <a:rPr lang="hr-HR" dirty="0" smtClean="0"/>
                    <a:t>:=Sqrt(x);</a:t>
                  </a:r>
                  <a:endParaRPr lang="hr-HR" dirty="0"/>
                </a:p>
              </p:txBody>
            </p:sp>
            <p:sp>
              <p:nvSpPr>
                <p:cNvPr id="67" name="Pravokutnik 66"/>
                <p:cNvSpPr/>
                <p:nvPr/>
              </p:nvSpPr>
              <p:spPr>
                <a:xfrm>
                  <a:off x="4586985" y="3961417"/>
                  <a:ext cx="1242949" cy="380894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hr-HR" dirty="0"/>
                    <a:t>k</a:t>
                  </a:r>
                  <a:r>
                    <a:rPr lang="hr-HR" dirty="0" smtClean="0"/>
                    <a:t>:=Sqr(x);</a:t>
                  </a:r>
                  <a:endParaRPr lang="hr-HR" dirty="0"/>
                </a:p>
              </p:txBody>
            </p:sp>
          </p:grpSp>
        </p:grpSp>
        <p:cxnSp>
          <p:nvCxnSpPr>
            <p:cNvPr id="69" name="Ravni poveznik sa strelicom 68"/>
            <p:cNvCxnSpPr>
              <a:stCxn id="50" idx="2"/>
              <a:endCxn id="52" idx="0"/>
            </p:cNvCxnSpPr>
            <p:nvPr/>
          </p:nvCxnSpPr>
          <p:spPr>
            <a:xfrm>
              <a:off x="6221359" y="5470594"/>
              <a:ext cx="3520" cy="15565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3218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6334" t="40136" r="72936" b="36735"/>
          <a:stretch>
            <a:fillRect/>
          </a:stretch>
        </p:blipFill>
        <p:spPr bwMode="auto">
          <a:xfrm>
            <a:off x="7236296" y="2276872"/>
            <a:ext cx="1656184" cy="1296144"/>
          </a:xfrm>
          <a:prstGeom prst="rect">
            <a:avLst/>
          </a:prstGeom>
          <a:noFill/>
          <a:ln w="34925">
            <a:solidFill>
              <a:srgbClr val="FFFFFF"/>
            </a:solidFill>
            <a:miter lim="800000"/>
            <a:headEnd/>
            <a:tailEnd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Zadaci2. Razgranata struktura ili selekcija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cijeli broj. Provjeriti je li paran ili neparan.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cijeli </a:t>
            </a:r>
            <a:r>
              <a:rPr lang="hr-HR" dirty="0" smtClean="0"/>
              <a:t>broj. </a:t>
            </a:r>
            <a:r>
              <a:rPr lang="hr-HR" dirty="0" smtClean="0"/>
              <a:t>Provjeriti je li pozitivan ili negativan.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broj. </a:t>
            </a:r>
            <a:r>
              <a:rPr lang="hr-HR" dirty="0" smtClean="0"/>
              <a:t> Ako </a:t>
            </a:r>
            <a:r>
              <a:rPr lang="hr-HR" dirty="0" smtClean="0"/>
              <a:t>je neparan ispisati njegovu recipročnu vrijednost, a ako je paran ispisati njegovu polovinu.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cijeli broj. Ispisati apsolutnu vrijednost broja.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dva cijela broja. Ispisati većeg.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tri cijela broja. Ispisati najmanjeg (najvećeg).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tri cijela broja. Poredati ih po veličini.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tri cijela broja. Provjeriti jesu li uneseni brojevi stranice trokuta.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tri cijela broja. Provjeriti jesu li uneseni brojevi stranice pravokutnog trokuta.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Upisati cijeli broj. Provjeriti je li broj u skupu [-2,5&gt;U&lt;10,30]</a:t>
            </a:r>
          </a:p>
        </p:txBody>
      </p:sp>
    </p:spTree>
    <p:extLst>
      <p:ext uri="{BB962C8B-B14F-4D97-AF65-F5344CB8AC3E}">
        <p14:creationId xmlns:p14="http://schemas.microsoft.com/office/powerpoint/2010/main" val="22369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Dijagram tijeka / </a:t>
            </a:r>
            <a:r>
              <a:rPr lang="hr-HR" dirty="0" err="1" smtClean="0"/>
              <a:t>Pseudokod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65564201"/>
              </p:ext>
            </p:extLst>
          </p:nvPr>
        </p:nvGraphicFramePr>
        <p:xfrm>
          <a:off x="457200" y="1219200"/>
          <a:ext cx="8229600" cy="4053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30089">
                <a:tc>
                  <a:txBody>
                    <a:bodyPr/>
                    <a:lstStyle/>
                    <a:p>
                      <a:r>
                        <a:rPr lang="hr-HR" dirty="0" smtClean="0"/>
                        <a:t>Naredba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Dijagram tijeka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Pseudokod</a:t>
                      </a:r>
                      <a:endParaRPr lang="hr-HR" dirty="0"/>
                    </a:p>
                  </a:txBody>
                  <a:tcPr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hr-HR" dirty="0" smtClean="0"/>
                        <a:t>Unos ili upis podataka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ulaz</a:t>
                      </a:r>
                      <a:endParaRPr lang="hr-HR" dirty="0"/>
                    </a:p>
                  </a:txBody>
                  <a:tcPr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hr-HR" dirty="0" smtClean="0"/>
                        <a:t>Naredba pridruživanja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:=</a:t>
                      </a:r>
                      <a:endParaRPr lang="hr-HR" dirty="0"/>
                    </a:p>
                  </a:txBody>
                  <a:tcPr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hr-HR" dirty="0" smtClean="0"/>
                        <a:t>Ispis podataka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izlaz</a:t>
                      </a:r>
                      <a:endParaRPr lang="hr-HR" dirty="0"/>
                    </a:p>
                  </a:txBody>
                  <a:tcPr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hr-HR" dirty="0" smtClean="0"/>
                        <a:t>Odluka ili uvjet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ako je uvjet</a:t>
                      </a:r>
                      <a:r>
                        <a:rPr lang="hr-HR" baseline="0" dirty="0" smtClean="0"/>
                        <a:t> onda je </a:t>
                      </a:r>
                    </a:p>
                    <a:p>
                      <a:r>
                        <a:rPr lang="hr-HR" baseline="0" dirty="0" smtClean="0"/>
                        <a:t>   naredba1;</a:t>
                      </a:r>
                    </a:p>
                    <a:p>
                      <a:r>
                        <a:rPr lang="hr-HR" baseline="0" dirty="0" smtClean="0"/>
                        <a:t>inače</a:t>
                      </a:r>
                    </a:p>
                    <a:p>
                      <a:r>
                        <a:rPr lang="hr-HR" baseline="0" dirty="0" smtClean="0"/>
                        <a:t>   naredba2.</a:t>
                      </a:r>
                    </a:p>
                    <a:p>
                      <a:endParaRPr lang="hr-HR" dirty="0"/>
                    </a:p>
                  </a:txBody>
                  <a:tcPr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hr-HR" dirty="0" smtClean="0"/>
                        <a:t>Početak ili kraj programa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{ }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rapezoid 4"/>
          <p:cNvSpPr/>
          <p:nvPr/>
        </p:nvSpPr>
        <p:spPr>
          <a:xfrm flipV="1">
            <a:off x="3951637" y="1684218"/>
            <a:ext cx="1008112" cy="360040"/>
          </a:xfrm>
          <a:prstGeom prst="trapezoid">
            <a:avLst>
              <a:gd name="adj" fmla="val 6732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3635896" y="2276872"/>
            <a:ext cx="1944216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rapezoid 6"/>
          <p:cNvSpPr/>
          <p:nvPr/>
        </p:nvSpPr>
        <p:spPr>
          <a:xfrm>
            <a:off x="3951637" y="2790769"/>
            <a:ext cx="1008112" cy="360040"/>
          </a:xfrm>
          <a:prstGeom prst="trapezoid">
            <a:avLst>
              <a:gd name="adj" fmla="val 6732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Dijamant 7"/>
          <p:cNvSpPr/>
          <p:nvPr/>
        </p:nvSpPr>
        <p:spPr>
          <a:xfrm>
            <a:off x="3951637" y="3789040"/>
            <a:ext cx="1080120" cy="432048"/>
          </a:xfrm>
          <a:prstGeom prst="diamon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3707904" y="4797152"/>
            <a:ext cx="1800200" cy="43204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525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Algoritamske strukture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Algoritme možemo podijeliti po strukturi:</a:t>
            </a:r>
          </a:p>
          <a:p>
            <a:pPr lvl="1"/>
            <a:r>
              <a:rPr lang="hr-HR" dirty="0" smtClean="0"/>
              <a:t>Linijska struktura (sekvenca);</a:t>
            </a:r>
          </a:p>
          <a:p>
            <a:pPr lvl="1"/>
            <a:r>
              <a:rPr lang="hr-HR" dirty="0" smtClean="0"/>
              <a:t>Razgranata struktura (selekcija);</a:t>
            </a:r>
          </a:p>
          <a:p>
            <a:pPr lvl="1"/>
            <a:r>
              <a:rPr lang="hr-HR" dirty="0" smtClean="0"/>
              <a:t>Ciklička struktura (petlja ili iteracija).</a:t>
            </a:r>
            <a:endParaRPr lang="hr-HR" dirty="0"/>
          </a:p>
        </p:txBody>
      </p:sp>
      <p:graphicFrame>
        <p:nvGraphicFramePr>
          <p:cNvPr id="4" name="Dijagram 3"/>
          <p:cNvGraphicFramePr/>
          <p:nvPr>
            <p:extLst>
              <p:ext uri="{D42A27DB-BD31-4B8C-83A1-F6EECF244321}">
                <p14:modId xmlns:p14="http://schemas.microsoft.com/office/powerpoint/2010/main" val="3116809497"/>
              </p:ext>
            </p:extLst>
          </p:nvPr>
        </p:nvGraphicFramePr>
        <p:xfrm>
          <a:off x="1524000" y="3717032"/>
          <a:ext cx="6096000" cy="1743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niOkvir 4"/>
          <p:cNvSpPr txBox="1"/>
          <p:nvPr/>
        </p:nvSpPr>
        <p:spPr>
          <a:xfrm>
            <a:off x="4283968" y="3113969"/>
            <a:ext cx="648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hr-HR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7396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Linijska struktura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3616"/>
          </a:xfrm>
        </p:spPr>
        <p:txBody>
          <a:bodyPr/>
          <a:lstStyle/>
          <a:p>
            <a:r>
              <a:rPr lang="hr-HR" dirty="0" smtClean="0"/>
              <a:t>Naredbe se izvršavaju po redu onako kako su napisane.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jagram 3"/>
              <p:cNvGraphicFramePr/>
              <p:nvPr>
                <p:extLst>
                  <p:ext uri="{D42A27DB-BD31-4B8C-83A1-F6EECF244321}">
                    <p14:modId xmlns:p14="http://schemas.microsoft.com/office/powerpoint/2010/main" val="3196920333"/>
                  </p:ext>
                </p:extLst>
              </p:nvPr>
            </p:nvGraphicFramePr>
            <p:xfrm>
              <a:off x="1259632" y="2420888"/>
              <a:ext cx="3312368" cy="311212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jagram 3"/>
              <p:cNvGraphicFramePr/>
              <p:nvPr>
                <p:extLst>
                  <p:ext uri="{D42A27DB-BD31-4B8C-83A1-F6EECF244321}">
                    <p14:modId xmlns:p14="http://schemas.microsoft.com/office/powerpoint/2010/main" val="3196920333"/>
                  </p:ext>
                </p:extLst>
              </p:nvPr>
            </p:nvGraphicFramePr>
            <p:xfrm>
              <a:off x="1259632" y="2420888"/>
              <a:ext cx="3312368" cy="311212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p:sp>
        <p:nvSpPr>
          <p:cNvPr id="5" name="TekstniOkvir 4"/>
          <p:cNvSpPr txBox="1"/>
          <p:nvPr/>
        </p:nvSpPr>
        <p:spPr>
          <a:xfrm>
            <a:off x="5292080" y="3140968"/>
            <a:ext cx="3168352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{</a:t>
            </a:r>
          </a:p>
          <a:p>
            <a:r>
              <a:rPr lang="hr-HR" dirty="0"/>
              <a:t>	</a:t>
            </a:r>
            <a:r>
              <a:rPr lang="hr-HR" dirty="0" smtClean="0"/>
              <a:t>naredba_1;</a:t>
            </a:r>
          </a:p>
          <a:p>
            <a:r>
              <a:rPr lang="hr-HR" dirty="0" smtClean="0"/>
              <a:t>	…</a:t>
            </a:r>
          </a:p>
          <a:p>
            <a:r>
              <a:rPr lang="hr-HR" dirty="0"/>
              <a:t>	</a:t>
            </a:r>
            <a:r>
              <a:rPr lang="hr-HR" dirty="0" smtClean="0"/>
              <a:t>naredba_2;</a:t>
            </a:r>
          </a:p>
          <a:p>
            <a:r>
              <a:rPr lang="hr-H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03404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cap="small" dirty="0" smtClean="0"/>
              <a:t>Vježba1</a:t>
            </a:r>
            <a:r>
              <a:rPr lang="hr-HR" dirty="0" smtClean="0"/>
              <a:t>. Upiši cijeli broj. Izračunaj i ispiši njegov kvadrat.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Upisati broj!</a:t>
            </a:r>
          </a:p>
          <a:p>
            <a:r>
              <a:rPr lang="hr-HR" dirty="0" smtClean="0"/>
              <a:t>Izračunati kvadrat!</a:t>
            </a:r>
          </a:p>
          <a:p>
            <a:r>
              <a:rPr lang="hr-HR" dirty="0" smtClean="0"/>
              <a:t>Ispisati izračunatu vrijednost!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2637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Upis podataka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310912"/>
              </p:ext>
            </p:extLst>
          </p:nvPr>
        </p:nvGraphicFramePr>
        <p:xfrm>
          <a:off x="5465542" y="2912576"/>
          <a:ext cx="152251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256"/>
                <a:gridCol w="761256"/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RAM</a:t>
                      </a:r>
                      <a:endParaRPr lang="hr-H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x</a:t>
                      </a:r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8" name="Grupa 7"/>
          <p:cNvGrpSpPr/>
          <p:nvPr/>
        </p:nvGrpSpPr>
        <p:grpSpPr>
          <a:xfrm>
            <a:off x="1714854" y="2069433"/>
            <a:ext cx="4824536" cy="1745363"/>
            <a:chOff x="467544" y="1381418"/>
            <a:chExt cx="4824536" cy="1745363"/>
          </a:xfrm>
        </p:grpSpPr>
        <p:sp>
          <p:nvSpPr>
            <p:cNvPr id="5" name="Trapezoid 4"/>
            <p:cNvSpPr/>
            <p:nvPr/>
          </p:nvSpPr>
          <p:spPr>
            <a:xfrm flipV="1">
              <a:off x="2814076" y="2550717"/>
              <a:ext cx="1152128" cy="576064"/>
            </a:xfrm>
            <a:prstGeom prst="trapezoid">
              <a:avLst>
                <a:gd name="adj" fmla="val 56265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b"/>
            <a:lstStyle/>
            <a:p>
              <a:pPr algn="ctr"/>
              <a:r>
                <a:rPr lang="hr-HR" sz="2800" dirty="0" smtClean="0">
                  <a:ln>
                    <a:solidFill>
                      <a:schemeClr val="bg1"/>
                    </a:solidFill>
                  </a:ln>
                </a:rPr>
                <a:t>x</a:t>
              </a:r>
              <a:endParaRPr lang="hr-HR" sz="2800" dirty="0">
                <a:ln>
                  <a:solidFill>
                    <a:schemeClr val="bg1"/>
                  </a:solidFill>
                </a:ln>
              </a:endParaRPr>
            </a:p>
          </p:txBody>
        </p:sp>
        <p:pic>
          <p:nvPicPr>
            <p:cNvPr id="1027" name="Picture 3" descr="C:\Users\Martina\AppData\Local\Microsoft\Windows\Temporary Internet Files\Content.IE5\1SM0IVUF\MC900398485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2441448"/>
              <a:ext cx="1832458" cy="6583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Strelica zakrivljena dolje 5"/>
            <p:cNvSpPr/>
            <p:nvPr/>
          </p:nvSpPr>
          <p:spPr>
            <a:xfrm>
              <a:off x="1547664" y="1772816"/>
              <a:ext cx="1656184" cy="432048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7" name="TekstniOkvir 6"/>
            <p:cNvSpPr txBox="1"/>
            <p:nvPr/>
          </p:nvSpPr>
          <p:spPr>
            <a:xfrm>
              <a:off x="2088704" y="1381418"/>
              <a:ext cx="690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dirty="0" smtClean="0"/>
                <a:t>5</a:t>
              </a:r>
              <a:endParaRPr lang="hr-HR" dirty="0"/>
            </a:p>
          </p:txBody>
        </p:sp>
        <p:sp>
          <p:nvSpPr>
            <p:cNvPr id="10" name="Strelica zakrivljena dolje 9"/>
            <p:cNvSpPr/>
            <p:nvPr/>
          </p:nvSpPr>
          <p:spPr>
            <a:xfrm>
              <a:off x="3635896" y="1750184"/>
              <a:ext cx="1656184" cy="432048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</p:grpSp>
      <p:sp>
        <p:nvSpPr>
          <p:cNvPr id="9" name="TekstniOkvir 8"/>
          <p:cNvSpPr txBox="1"/>
          <p:nvPr/>
        </p:nvSpPr>
        <p:spPr>
          <a:xfrm>
            <a:off x="3809358" y="4411588"/>
            <a:ext cx="165618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latin typeface="Courier New" pitchFamily="49" charset="0"/>
                <a:cs typeface="Courier New" pitchFamily="49" charset="0"/>
              </a:rPr>
              <a:t>ulaz(x);</a:t>
            </a:r>
            <a:endParaRPr lang="hr-H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4788024" y="5805264"/>
            <a:ext cx="252028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hr-HR" sz="2000" dirty="0" smtClean="0">
                <a:solidFill>
                  <a:srgbClr val="FF0000"/>
                </a:solidFill>
              </a:rPr>
              <a:t> </a:t>
            </a:r>
            <a:r>
              <a:rPr lang="hr-HR" dirty="0" smtClean="0"/>
              <a:t>zovemo </a:t>
            </a:r>
            <a:r>
              <a:rPr lang="hr-HR" dirty="0" smtClean="0">
                <a:solidFill>
                  <a:srgbClr val="FF0000"/>
                </a:solidFill>
              </a:rPr>
              <a:t>VARIJABLA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02180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90600"/>
          </a:xfrm>
        </p:spPr>
        <p:txBody>
          <a:bodyPr/>
          <a:lstStyle/>
          <a:p>
            <a:r>
              <a:rPr lang="hr-HR" dirty="0" smtClean="0"/>
              <a:t>Obrada podataka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1907704" y="2652850"/>
            <a:ext cx="16561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latin typeface="Courier New" pitchFamily="49" charset="0"/>
                <a:cs typeface="Courier New" pitchFamily="49" charset="0"/>
              </a:rPr>
              <a:t>k:=x*x;</a:t>
            </a:r>
            <a:endParaRPr lang="hr-H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1943619" y="4096673"/>
            <a:ext cx="165618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latin typeface="Courier New" pitchFamily="49" charset="0"/>
                <a:cs typeface="Courier New" pitchFamily="49" charset="0"/>
              </a:rPr>
              <a:t>k:=x*x;</a:t>
            </a:r>
            <a:endParaRPr lang="hr-HR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" name="Rezervirano mjesto sadržaja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90671608"/>
              </p:ext>
            </p:extLst>
          </p:nvPr>
        </p:nvGraphicFramePr>
        <p:xfrm>
          <a:off x="4499992" y="2796879"/>
          <a:ext cx="152251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256"/>
                <a:gridCol w="761256"/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RAM</a:t>
                      </a:r>
                      <a:endParaRPr lang="hr-H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x</a:t>
                      </a:r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k</a:t>
                      </a:r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25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Strelica zakrivljena dolje 6"/>
          <p:cNvSpPr/>
          <p:nvPr/>
        </p:nvSpPr>
        <p:spPr>
          <a:xfrm>
            <a:off x="2915816" y="1864425"/>
            <a:ext cx="2664296" cy="648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5004048" y="5223683"/>
            <a:ext cx="3888432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hr-H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:= </a:t>
            </a:r>
            <a:r>
              <a:rPr lang="hr-HR" dirty="0" smtClean="0"/>
              <a:t>naredba pridruživanja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86459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Ispis podataka</a:t>
            </a:r>
            <a:endParaRPr lang="hr-HR" dirty="0"/>
          </a:p>
        </p:txBody>
      </p:sp>
      <p:graphicFrame>
        <p:nvGraphicFramePr>
          <p:cNvPr id="5" name="Rezervirano mjesto sadržaja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52459100"/>
              </p:ext>
            </p:extLst>
          </p:nvPr>
        </p:nvGraphicFramePr>
        <p:xfrm>
          <a:off x="1043608" y="2929581"/>
          <a:ext cx="152251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256"/>
                <a:gridCol w="761256"/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RAM</a:t>
                      </a:r>
                      <a:endParaRPr lang="hr-H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x</a:t>
                      </a:r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k</a:t>
                      </a:r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25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8" name="Grupa 7"/>
          <p:cNvGrpSpPr/>
          <p:nvPr/>
        </p:nvGrpSpPr>
        <p:grpSpPr>
          <a:xfrm>
            <a:off x="2195736" y="2348880"/>
            <a:ext cx="4536504" cy="1368152"/>
            <a:chOff x="2195736" y="1556792"/>
            <a:chExt cx="4536504" cy="1368152"/>
          </a:xfrm>
        </p:grpSpPr>
        <p:sp>
          <p:nvSpPr>
            <p:cNvPr id="4" name="Trapezoid 3"/>
            <p:cNvSpPr/>
            <p:nvPr/>
          </p:nvSpPr>
          <p:spPr>
            <a:xfrm>
              <a:off x="3779912" y="2420888"/>
              <a:ext cx="1296144" cy="504056"/>
            </a:xfrm>
            <a:prstGeom prst="trapezoid">
              <a:avLst>
                <a:gd name="adj" fmla="val 60732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k</a:t>
              </a:r>
              <a:endParaRPr lang="hr-HR" dirty="0"/>
            </a:p>
          </p:txBody>
        </p:sp>
        <p:sp>
          <p:nvSpPr>
            <p:cNvPr id="6" name="Strelica zakrivljena dolje 5"/>
            <p:cNvSpPr/>
            <p:nvPr/>
          </p:nvSpPr>
          <p:spPr>
            <a:xfrm>
              <a:off x="2195736" y="1556792"/>
              <a:ext cx="2088232" cy="432048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7" name="Strelica zakrivljena dolje 6"/>
            <p:cNvSpPr/>
            <p:nvPr/>
          </p:nvSpPr>
          <p:spPr>
            <a:xfrm>
              <a:off x="4644008" y="1589584"/>
              <a:ext cx="2088232" cy="432048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</p:grpSp>
      <p:pic>
        <p:nvPicPr>
          <p:cNvPr id="2051" name="Picture 3" descr="C:\Users\Martina\AppData\Local\Microsoft\Windows\Temporary Internet Files\Content.IE5\DEZ0X4MR\MC9004241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263" y="2924944"/>
            <a:ext cx="1823953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54115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118</TotalTime>
  <Words>666</Words>
  <Application>Microsoft Office PowerPoint</Application>
  <PresentationFormat>Prikaz na zaslonu (4:3)</PresentationFormat>
  <Paragraphs>192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22</vt:i4>
      </vt:variant>
    </vt:vector>
  </HeadingPairs>
  <TitlesOfParts>
    <vt:vector size="23" baseType="lpstr">
      <vt:lpstr>Origin</vt:lpstr>
      <vt:lpstr>Izrada algoritma</vt:lpstr>
      <vt:lpstr>Izrada algoritma</vt:lpstr>
      <vt:lpstr>Dijagram tijeka / Pseudokod</vt:lpstr>
      <vt:lpstr>Algoritamske strukture</vt:lpstr>
      <vt:lpstr>Linijska struktura</vt:lpstr>
      <vt:lpstr>Vježba1. Upiši cijeli broj. Izračunaj i ispiši njegov kvadrat.</vt:lpstr>
      <vt:lpstr>Upis podataka</vt:lpstr>
      <vt:lpstr>Obrada podataka</vt:lpstr>
      <vt:lpstr>Ispis podataka</vt:lpstr>
      <vt:lpstr>Rješenje.</vt:lpstr>
      <vt:lpstr>Izrazi za obradu podataka</vt:lpstr>
      <vt:lpstr>Zadaci.</vt:lpstr>
      <vt:lpstr>Varijable i izrazi</vt:lpstr>
      <vt:lpstr>Izrazi</vt:lpstr>
      <vt:lpstr>Funkcije</vt:lpstr>
      <vt:lpstr>Prioriteti operacija u izrazu</vt:lpstr>
      <vt:lpstr>Zadatak.</vt:lpstr>
      <vt:lpstr>Razgranata struktura</vt:lpstr>
      <vt:lpstr>Razgranata struktura</vt:lpstr>
      <vt:lpstr>Razgranata struktura</vt:lpstr>
      <vt:lpstr>Primjer.</vt:lpstr>
      <vt:lpstr>Zadaci2. Razgranata struktura ili selekcija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Izrada algoritma</dc:title>
  <cp:revision>15</cp:revision>
  <dcterms:created xsi:type="dcterms:W3CDTF">2013-09-06T20:34:12Z</dcterms:created>
  <dcterms:modified xsi:type="dcterms:W3CDTF">2013-09-22T18:51:26Z</dcterms:modified>
</cp:coreProperties>
</file>