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7" r:id="rId2"/>
    <p:sldId id="256" r:id="rId3"/>
    <p:sldId id="258" r:id="rId4"/>
    <p:sldId id="259" r:id="rId5"/>
    <p:sldId id="271" r:id="rId6"/>
    <p:sldId id="260" r:id="rId7"/>
    <p:sldId id="272" r:id="rId8"/>
    <p:sldId id="273" r:id="rId9"/>
    <p:sldId id="274" r:id="rId10"/>
    <p:sldId id="263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278B27-B57A-404E-A7AA-D08D998C8FE6}" type="datetimeFigureOut">
              <a:rPr lang="hr-HR" smtClean="0"/>
              <a:pPr/>
              <a:t>18.10.2024.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0D55FF-B542-4BA5-AD83-D724AB592EA2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25C0-BEAC-4FA6-9CBC-2CA27D8E1473}" type="datetimeFigureOut">
              <a:rPr lang="hr-HR" smtClean="0"/>
              <a:pPr/>
              <a:t>18.10.2024.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EE6CD-0FC0-45D0-935B-5F0158787A1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25C0-BEAC-4FA6-9CBC-2CA27D8E1473}" type="datetimeFigureOut">
              <a:rPr lang="hr-HR" smtClean="0"/>
              <a:pPr/>
              <a:t>18.10.2024.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EE6CD-0FC0-45D0-935B-5F0158787A1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25C0-BEAC-4FA6-9CBC-2CA27D8E1473}" type="datetimeFigureOut">
              <a:rPr lang="hr-HR" smtClean="0"/>
              <a:pPr/>
              <a:t>18.10.2024.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EE6CD-0FC0-45D0-935B-5F0158787A1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25C0-BEAC-4FA6-9CBC-2CA27D8E1473}" type="datetimeFigureOut">
              <a:rPr lang="hr-HR" smtClean="0"/>
              <a:pPr/>
              <a:t>18.10.2024.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EE6CD-0FC0-45D0-935B-5F0158787A1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25C0-BEAC-4FA6-9CBC-2CA27D8E1473}" type="datetimeFigureOut">
              <a:rPr lang="hr-HR" smtClean="0"/>
              <a:pPr/>
              <a:t>18.10.2024.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EE6CD-0FC0-45D0-935B-5F0158787A1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25C0-BEAC-4FA6-9CBC-2CA27D8E1473}" type="datetimeFigureOut">
              <a:rPr lang="hr-HR" smtClean="0"/>
              <a:pPr/>
              <a:t>18.10.2024.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EE6CD-0FC0-45D0-935B-5F0158787A1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25C0-BEAC-4FA6-9CBC-2CA27D8E1473}" type="datetimeFigureOut">
              <a:rPr lang="hr-HR" smtClean="0"/>
              <a:pPr/>
              <a:t>18.10.2024.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EE6CD-0FC0-45D0-935B-5F0158787A1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25C0-BEAC-4FA6-9CBC-2CA27D8E1473}" type="datetimeFigureOut">
              <a:rPr lang="hr-HR" smtClean="0"/>
              <a:pPr/>
              <a:t>18.10.2024.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EE6CD-0FC0-45D0-935B-5F0158787A1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25C0-BEAC-4FA6-9CBC-2CA27D8E1473}" type="datetimeFigureOut">
              <a:rPr lang="hr-HR" smtClean="0"/>
              <a:pPr/>
              <a:t>18.10.2024.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EE6CD-0FC0-45D0-935B-5F0158787A1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25C0-BEAC-4FA6-9CBC-2CA27D8E1473}" type="datetimeFigureOut">
              <a:rPr lang="hr-HR" smtClean="0"/>
              <a:pPr/>
              <a:t>18.10.2024.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EE6CD-0FC0-45D0-935B-5F0158787A1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25C0-BEAC-4FA6-9CBC-2CA27D8E1473}" type="datetimeFigureOut">
              <a:rPr lang="hr-HR" smtClean="0"/>
              <a:pPr/>
              <a:t>18.10.2024.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EE6CD-0FC0-45D0-935B-5F0158787A1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925C0-BEAC-4FA6-9CBC-2CA27D8E1473}" type="datetimeFigureOut">
              <a:rPr lang="hr-HR" smtClean="0"/>
              <a:pPr/>
              <a:t>18.10.2024.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EE6CD-0FC0-45D0-935B-5F0158787A19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2204864"/>
            <a:ext cx="8229600" cy="1143000"/>
          </a:xfrm>
        </p:spPr>
        <p:txBody>
          <a:bodyPr/>
          <a:lstStyle/>
          <a:p>
            <a:r>
              <a:rPr lang="vi-VN" b="1" dirty="0"/>
              <a:t>Računalna mreža</a:t>
            </a:r>
            <a:r>
              <a:rPr lang="vi-VN" dirty="0"/>
              <a:t> </a:t>
            </a:r>
            <a:endParaRPr lang="hr-H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hr-HR" dirty="0"/>
              <a:t>Modeli mreža</a:t>
            </a:r>
          </a:p>
          <a:p>
            <a:r>
              <a:rPr lang="hr-HR" dirty="0"/>
              <a:t>Dva najčešće spominjana slojevita modela računalnih mreža su </a:t>
            </a:r>
          </a:p>
          <a:p>
            <a:pPr marL="514350" indent="-514350">
              <a:buAutoNum type="arabicPeriod"/>
            </a:pPr>
            <a:r>
              <a:rPr lang="hr-HR" dirty="0"/>
              <a:t>OSI Reference (preporučen) model te </a:t>
            </a:r>
            <a:r>
              <a:rPr lang="hr-HR" dirty="0" err="1"/>
              <a:t>tzv</a:t>
            </a:r>
            <a:r>
              <a:rPr lang="hr-HR" dirty="0"/>
              <a:t>.</a:t>
            </a:r>
          </a:p>
          <a:p>
            <a:pPr marL="514350" indent="-514350">
              <a:buAutoNum type="arabicPeriod"/>
            </a:pPr>
            <a:r>
              <a:rPr lang="hr-HR" dirty="0"/>
              <a:t>TCP/IP ili IP grupa protokola. </a:t>
            </a:r>
          </a:p>
          <a:p>
            <a:pPr marL="514350" indent="-514350">
              <a:buNone/>
            </a:pPr>
            <a:r>
              <a:rPr lang="hr-HR" dirty="0"/>
              <a:t>	Dok je OSI model 7-slojni, TCP/IP je 4-slojni model, te je jednoznačno preklapanje nemoguće. Stoga se različiti protokoli i arhitekture računalnih mreža često referenciraju na jedan od ta dva modela, odnosno nalaze svoje mjesto na nekom od slojeva navedenih modela.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Tehnologija mreže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/>
              <a:t>Pristup udaljenom računalu može se ostvariti na dva načina:</a:t>
            </a:r>
          </a:p>
          <a:p>
            <a:pPr>
              <a:buFont typeface="Wingdings" pitchFamily="2" charset="2"/>
              <a:buChar char="ü"/>
            </a:pPr>
            <a:r>
              <a:rPr lang="hr-HR" dirty="0"/>
              <a:t>Korisnik/poslužitelj(</a:t>
            </a:r>
            <a:r>
              <a:rPr lang="hr-HR" dirty="0" err="1"/>
              <a:t>client</a:t>
            </a:r>
            <a:r>
              <a:rPr lang="hr-HR" dirty="0"/>
              <a:t>/server) mrežnom tehnologijom</a:t>
            </a:r>
          </a:p>
          <a:p>
            <a:pPr>
              <a:buFont typeface="Wingdings" pitchFamily="2" charset="2"/>
              <a:buChar char="ü"/>
            </a:pPr>
            <a:r>
              <a:rPr lang="hr-HR" dirty="0"/>
              <a:t>Mrežnom tehnologijom ravnopravnog pristupa (</a:t>
            </a:r>
            <a:r>
              <a:rPr lang="hr-HR" dirty="0" err="1"/>
              <a:t>peer</a:t>
            </a:r>
            <a:r>
              <a:rPr lang="hr-HR" dirty="0"/>
              <a:t> to </a:t>
            </a:r>
            <a:r>
              <a:rPr lang="hr-HR" dirty="0" err="1"/>
              <a:t>peer</a:t>
            </a:r>
            <a:r>
              <a:rPr lang="hr-HR" dirty="0"/>
              <a:t> “P2P”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Korisnik /poslužitelj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To je tip mreže  koji se definira kao sustav računala koja dijele zajedničke podatke tako da korisnik šalje odgovarajuće zahtjeve poslužitelju koji te zahtjeve obrađuju </a:t>
            </a:r>
            <a:r>
              <a:rPr lang="hr-HR"/>
              <a:t>i   </a:t>
            </a:r>
            <a:r>
              <a:rPr lang="hr-HR" dirty="0"/>
              <a:t>informaciju vraća korisniku. </a:t>
            </a:r>
          </a:p>
          <a:p>
            <a:r>
              <a:rPr lang="hr-HR" dirty="0"/>
              <a:t>Program na računalu korisniku uglavnom je zadužen za korisničko sučelje, slanje zahtjeva i prihvat podataka.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hr-HR" dirty="0"/>
              <a:t>Program na poslužitelju prima, obrađuje zahtjev i podatak, informaciju vraća korisniku.</a:t>
            </a:r>
          </a:p>
          <a:p>
            <a:pPr>
              <a:buNone/>
            </a:pPr>
            <a:r>
              <a:rPr lang="hr-HR" dirty="0"/>
              <a:t>Poslovi obrade podataka podijeljeni su među računalima, tako putuje manja količina podataka i rasterećuje se mreža. Poslužitelji su jaka i brza računala koja su uglavnom stalno spojena na mrežu. Za mrežu u kojoj postoji računalo poslužitelj često se koristi naziv čvor.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Peer</a:t>
            </a:r>
            <a:r>
              <a:rPr lang="hr-HR" dirty="0"/>
              <a:t> to </a:t>
            </a:r>
            <a:r>
              <a:rPr lang="hr-HR" dirty="0" err="1"/>
              <a:t>peer</a:t>
            </a:r>
            <a:r>
              <a:rPr lang="hr-HR"/>
              <a:t>(p2p)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To je mreža ravnopravnih računala, na istoj razini mrežne komunikacije, s jednako vrijednim podacima. Sva računala koja izmjenjuju podatke imaju iste ili slične programe  koje rade jednak posao. Ovakav se način uglavnom upotrebljava za izmjenu multimedijalnih datoteka(filmovi, glazba i slično). Računala istovremeno  primaju zatražene podatke i šalju podatke na druga računala koja su zainteresirana.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323528" y="476672"/>
            <a:ext cx="8424936" cy="5976663"/>
          </a:xfrm>
        </p:spPr>
        <p:txBody>
          <a:bodyPr>
            <a:normAutofit/>
          </a:bodyPr>
          <a:lstStyle/>
          <a:p>
            <a:r>
              <a:rPr lang="vi-VN" b="1" dirty="0"/>
              <a:t>Računalna mreža</a:t>
            </a:r>
            <a:r>
              <a:rPr lang="vi-VN" dirty="0"/>
              <a:t> je skupina dva ili više međusobno povezanih računala koji dijele neke resurse (podatke, sklopovlje, programe,...). </a:t>
            </a:r>
            <a:r>
              <a:rPr lang="hr-HR" dirty="0"/>
              <a:t/>
            </a:r>
            <a:br>
              <a:rPr lang="hr-HR" dirty="0"/>
            </a:br>
            <a:r>
              <a:rPr lang="vi-VN" dirty="0"/>
              <a:t>Računala se smatraju povezanima ako mogu razmjenjivati informacije. </a:t>
            </a:r>
            <a:endParaRPr lang="hr-H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/>
              <a:t>Računalna mreža u širem smislu sadrži i ostale čvorove kao što su pr</a:t>
            </a:r>
            <a:r>
              <a:rPr lang="hr-HR" dirty="0"/>
              <a:t>e</a:t>
            </a:r>
            <a:r>
              <a:rPr lang="vi-VN" dirty="0"/>
              <a:t>spojnik ili usmjer</a:t>
            </a:r>
            <a:r>
              <a:rPr lang="hr-HR" dirty="0"/>
              <a:t>e</a:t>
            </a:r>
            <a:r>
              <a:rPr lang="vi-VN" dirty="0"/>
              <a:t>nik. Čvorovi računalne mreže u međusobnoj komunikaciji koriste komunikacijske protokole</a:t>
            </a:r>
            <a:r>
              <a:rPr lang="hr-HR"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vi-VN" b="1" dirty="0"/>
              <a:t>Klasifikacija računalnih mreža </a:t>
            </a:r>
          </a:p>
          <a:p>
            <a:pPr marL="0" indent="0">
              <a:buNone/>
            </a:pPr>
            <a:r>
              <a:rPr lang="vi-VN" dirty="0"/>
              <a:t>Računalne se mreže svrstavaju prema </a:t>
            </a:r>
            <a:r>
              <a:rPr lang="vi-VN" dirty="0" smtClean="0"/>
              <a:t>području </a:t>
            </a:r>
            <a:r>
              <a:rPr lang="vi-VN" dirty="0"/>
              <a:t>koje pokrivaju:</a:t>
            </a:r>
          </a:p>
          <a:p>
            <a:r>
              <a:rPr lang="hr-HR" dirty="0" smtClean="0"/>
              <a:t>Nano- mreže čipova u </a:t>
            </a:r>
            <a:r>
              <a:rPr lang="hr-HR" dirty="0" err="1" smtClean="0"/>
              <a:t>nanotehnici</a:t>
            </a:r>
            <a:endParaRPr lang="hr-HR" dirty="0" smtClean="0"/>
          </a:p>
          <a:p>
            <a:r>
              <a:rPr lang="hr-HR" dirty="0" smtClean="0"/>
              <a:t>BAN (</a:t>
            </a:r>
            <a:r>
              <a:rPr lang="hr-HR" dirty="0" err="1" smtClean="0"/>
              <a:t>Body</a:t>
            </a:r>
            <a:r>
              <a:rPr lang="hr-HR" dirty="0" smtClean="0"/>
              <a:t> </a:t>
            </a:r>
            <a:r>
              <a:rPr lang="hr-HR" dirty="0" err="1"/>
              <a:t>A</a:t>
            </a:r>
            <a:r>
              <a:rPr lang="hr-HR" dirty="0" err="1" smtClean="0"/>
              <a:t>rea</a:t>
            </a:r>
            <a:r>
              <a:rPr lang="hr-HR" dirty="0" smtClean="0"/>
              <a:t> Network) –pokriva tijelo osobe ili životinje, koristi se u medicinske svrhe</a:t>
            </a:r>
            <a:endParaRPr lang="hr-HR" dirty="0" smtClean="0"/>
          </a:p>
          <a:p>
            <a:r>
              <a:rPr lang="vi-VN" dirty="0" smtClean="0"/>
              <a:t>PAN </a:t>
            </a:r>
            <a:r>
              <a:rPr lang="vi-VN" i="1" dirty="0"/>
              <a:t>(Personal Area Network)</a:t>
            </a:r>
            <a:r>
              <a:rPr lang="vi-VN" dirty="0"/>
              <a:t> </a:t>
            </a:r>
            <a:r>
              <a:rPr lang="vi-VN" dirty="0" smtClean="0"/>
              <a:t>– </a:t>
            </a:r>
            <a:r>
              <a:rPr lang="hr-HR" dirty="0" smtClean="0"/>
              <a:t>pokriva osobni prostor pojedinca</a:t>
            </a:r>
            <a:r>
              <a:rPr lang="vi-VN" dirty="0" smtClean="0"/>
              <a:t> </a:t>
            </a:r>
            <a:r>
              <a:rPr lang="vi-VN" dirty="0"/>
              <a:t>(bluetooth, IRDA</a:t>
            </a:r>
            <a:r>
              <a:rPr lang="vi-VN" dirty="0" smtClean="0"/>
              <a:t>)</a:t>
            </a:r>
            <a:endParaRPr lang="hr-HR" dirty="0" smtClean="0"/>
          </a:p>
          <a:p>
            <a:r>
              <a:rPr lang="hr-HR" dirty="0" smtClean="0"/>
              <a:t>HAN (Home </a:t>
            </a:r>
            <a:r>
              <a:rPr lang="hr-HR" dirty="0" err="1" smtClean="0"/>
              <a:t>Area</a:t>
            </a:r>
            <a:r>
              <a:rPr lang="hr-HR" dirty="0" smtClean="0"/>
              <a:t> Network) kućna mreža</a:t>
            </a:r>
            <a:endParaRPr lang="vi-VN" dirty="0"/>
          </a:p>
          <a:p>
            <a:endParaRPr lang="hr-H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115616" y="764704"/>
            <a:ext cx="61926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dirty="0"/>
              <a:t>LAN </a:t>
            </a:r>
            <a:r>
              <a:rPr lang="vi-VN" i="1" dirty="0"/>
              <a:t>(Local Area Network)</a:t>
            </a:r>
            <a:r>
              <a:rPr lang="vi-VN" dirty="0"/>
              <a:t> - lokalna mreža koja je na primjer u jednoj zgradi ili </a:t>
            </a:r>
            <a:r>
              <a:rPr lang="vi-VN" dirty="0" smtClean="0"/>
              <a:t>prostoriji</a:t>
            </a:r>
            <a:r>
              <a:rPr lang="hr-HR" dirty="0" smtClean="0"/>
              <a:t> (do 1 km)</a:t>
            </a:r>
            <a:endParaRPr lang="hr-HR" dirty="0"/>
          </a:p>
          <a:p>
            <a:r>
              <a:rPr lang="hr-HR" dirty="0"/>
              <a:t>CAN (</a:t>
            </a:r>
            <a:r>
              <a:rPr lang="hr-HR" dirty="0" err="1"/>
              <a:t>Campus</a:t>
            </a:r>
            <a:r>
              <a:rPr lang="hr-HR" dirty="0"/>
              <a:t> </a:t>
            </a:r>
            <a:r>
              <a:rPr lang="hr-HR" dirty="0" err="1"/>
              <a:t>Area</a:t>
            </a:r>
            <a:r>
              <a:rPr lang="hr-HR" dirty="0"/>
              <a:t> Network) mreža </a:t>
            </a:r>
            <a:r>
              <a:rPr lang="hr-HR" dirty="0" err="1"/>
              <a:t>kampusa</a:t>
            </a:r>
            <a:endParaRPr lang="vi-VN" dirty="0"/>
          </a:p>
          <a:p>
            <a:r>
              <a:rPr lang="vi-VN" dirty="0"/>
              <a:t>MAN </a:t>
            </a:r>
            <a:r>
              <a:rPr lang="vi-VN" i="1" dirty="0"/>
              <a:t>(Metropolitan Area Network)</a:t>
            </a:r>
            <a:r>
              <a:rPr lang="vi-VN" dirty="0"/>
              <a:t> - mreža koja se prostire preko područja jednog </a:t>
            </a:r>
            <a:r>
              <a:rPr lang="vi-VN" dirty="0" smtClean="0"/>
              <a:t>grada</a:t>
            </a:r>
            <a:r>
              <a:rPr lang="hr-HR" dirty="0" smtClean="0"/>
              <a:t> (do 10 km)</a:t>
            </a:r>
            <a:endParaRPr lang="hr-HR" dirty="0"/>
          </a:p>
          <a:p>
            <a:r>
              <a:rPr lang="hr-HR" dirty="0"/>
              <a:t>RAN(</a:t>
            </a:r>
            <a:r>
              <a:rPr lang="hr-HR" dirty="0" err="1"/>
              <a:t>Regional</a:t>
            </a:r>
            <a:r>
              <a:rPr lang="hr-HR" dirty="0"/>
              <a:t> </a:t>
            </a:r>
            <a:r>
              <a:rPr lang="hr-HR" dirty="0" err="1"/>
              <a:t>Area</a:t>
            </a:r>
            <a:r>
              <a:rPr lang="hr-HR" dirty="0"/>
              <a:t> </a:t>
            </a:r>
            <a:r>
              <a:rPr lang="hr-HR" dirty="0" err="1"/>
              <a:t>Netwoek</a:t>
            </a:r>
            <a:r>
              <a:rPr lang="hr-HR" dirty="0"/>
              <a:t>) šire geografsko područje od grada</a:t>
            </a:r>
            <a:endParaRPr lang="vi-VN" dirty="0"/>
          </a:p>
          <a:p>
            <a:r>
              <a:rPr lang="vi-VN" dirty="0"/>
              <a:t>WAN </a:t>
            </a:r>
            <a:r>
              <a:rPr lang="vi-VN" i="1" dirty="0"/>
              <a:t>(Wide Area network)</a:t>
            </a:r>
            <a:r>
              <a:rPr lang="vi-VN" dirty="0"/>
              <a:t> - široko područna mreža - kao npr. Internet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792558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vi-VN" dirty="0"/>
              <a:t>Računalne se mreže također mogu svrstati prema sustavima koje spajaju ili prema tome što sačinjava mrežni sustav:</a:t>
            </a:r>
          </a:p>
          <a:p>
            <a:r>
              <a:rPr lang="vi-VN" dirty="0"/>
              <a:t>SAN </a:t>
            </a:r>
            <a:r>
              <a:rPr lang="vi-VN" i="1" dirty="0"/>
              <a:t>(Storage Area Network)</a:t>
            </a:r>
            <a:r>
              <a:rPr lang="vi-VN" dirty="0"/>
              <a:t> - mreža za spajanje računala na spremišta podataka</a:t>
            </a:r>
          </a:p>
          <a:p>
            <a:r>
              <a:rPr lang="vi-VN" dirty="0"/>
              <a:t>VLAN </a:t>
            </a:r>
            <a:r>
              <a:rPr lang="vi-VN" i="1" dirty="0"/>
              <a:t>(Virtual LAN)</a:t>
            </a:r>
            <a:r>
              <a:rPr lang="hr-HR" i="1" dirty="0"/>
              <a:t>-</a:t>
            </a:r>
            <a:r>
              <a:rPr lang="hr-HR" dirty="0"/>
              <a:t>VLAN predstavlja skupinu računala koji mogu biti u jednoj ili više odvojenih mreža, a koje su konfigurirane na način da im je omogućena međusobna komunikacija kao da se nalaze u istoj fizičkoj mreži.</a:t>
            </a:r>
          </a:p>
          <a:p>
            <a:r>
              <a:rPr lang="vi-VN" dirty="0"/>
              <a:t>WLAN </a:t>
            </a:r>
            <a:r>
              <a:rPr lang="vi-VN" i="1" dirty="0"/>
              <a:t>(Wireless LAN)</a:t>
            </a:r>
            <a:r>
              <a:rPr lang="vi-VN" dirty="0"/>
              <a:t> - bežična lokalna mreža </a:t>
            </a:r>
            <a:r>
              <a:rPr lang="vi-VN" i="1" dirty="0"/>
              <a:t>(Wi-Fi)</a:t>
            </a:r>
            <a:endParaRPr lang="vi-V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 smtClean="0"/>
              <a:t>Vrste mreža prema načinu ostvarivanja veze</a:t>
            </a:r>
          </a:p>
          <a:p>
            <a:r>
              <a:rPr lang="hr-HR" dirty="0" smtClean="0"/>
              <a:t>Dijeljena veza (</a:t>
            </a:r>
            <a:r>
              <a:rPr lang="hr-HR" dirty="0" err="1" smtClean="0"/>
              <a:t>Shared</a:t>
            </a:r>
            <a:r>
              <a:rPr lang="hr-HR" dirty="0" smtClean="0"/>
              <a:t> </a:t>
            </a:r>
            <a:r>
              <a:rPr lang="hr-HR" dirty="0"/>
              <a:t>Link</a:t>
            </a:r>
            <a:r>
              <a:rPr lang="hr-HR" dirty="0" smtClean="0"/>
              <a:t>)- više uređaja dijeli istu fizičku ili logičku vezu. Npr. </a:t>
            </a:r>
            <a:r>
              <a:rPr lang="hr-HR" dirty="0" err="1" smtClean="0"/>
              <a:t>Ethernet</a:t>
            </a:r>
            <a:r>
              <a:rPr lang="hr-HR" dirty="0" smtClean="0"/>
              <a:t> (više uređaja dijeli istu mrežnu infrastrukturu, kabele, </a:t>
            </a:r>
            <a:r>
              <a:rPr lang="hr-HR" dirty="0" err="1" smtClean="0"/>
              <a:t>wifi</a:t>
            </a:r>
            <a:r>
              <a:rPr lang="hr-HR" dirty="0" smtClean="0"/>
              <a:t> signal). Kada jedan uređaj šalje podatke ostali mogu čuti a samo jedan primiti.</a:t>
            </a:r>
          </a:p>
        </p:txBody>
      </p:sp>
    </p:spTree>
    <p:extLst>
      <p:ext uri="{BB962C8B-B14F-4D97-AF65-F5344CB8AC3E}">
        <p14:creationId xmlns:p14="http://schemas.microsoft.com/office/powerpoint/2010/main" val="4090968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Od točke do točke (</a:t>
            </a:r>
            <a:r>
              <a:rPr lang="hr-HR" dirty="0" err="1"/>
              <a:t>Point</a:t>
            </a:r>
            <a:r>
              <a:rPr lang="hr-HR" dirty="0"/>
              <a:t> to </a:t>
            </a:r>
            <a:r>
              <a:rPr lang="hr-HR" dirty="0" err="1" smtClean="0"/>
              <a:t>point</a:t>
            </a:r>
            <a:r>
              <a:rPr lang="hr-HR" dirty="0" smtClean="0"/>
              <a:t>) </a:t>
            </a:r>
            <a:r>
              <a:rPr lang="hr-HR" dirty="0"/>
              <a:t>odnosi se na izravnu komunikaciju između dva </a:t>
            </a:r>
            <a:r>
              <a:rPr lang="hr-HR" dirty="0" smtClean="0"/>
              <a:t>uređaja </a:t>
            </a:r>
            <a:r>
              <a:rPr lang="hr-HR" dirty="0" err="1" smtClean="0"/>
              <a:t>npr</a:t>
            </a:r>
            <a:r>
              <a:rPr lang="hr-HR" dirty="0" smtClean="0"/>
              <a:t> povezivanje dva računala </a:t>
            </a:r>
            <a:r>
              <a:rPr lang="hr-HR" dirty="0" err="1" smtClean="0"/>
              <a:t>ethernet</a:t>
            </a:r>
            <a:r>
              <a:rPr lang="hr-HR" dirty="0" smtClean="0"/>
              <a:t> kabelom ili uspostava  VPN veze</a:t>
            </a:r>
            <a:endParaRPr lang="hr-BA" dirty="0"/>
          </a:p>
          <a:p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3962689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 smtClean="0"/>
              <a:t>Vrste mreža prema načinu rada</a:t>
            </a:r>
          </a:p>
          <a:p>
            <a:endParaRPr lang="hr-HR" dirty="0"/>
          </a:p>
          <a:p>
            <a:r>
              <a:rPr lang="hr-HR" dirty="0" smtClean="0"/>
              <a:t>Korisnik-poslužitelj (</a:t>
            </a:r>
            <a:r>
              <a:rPr lang="hr-HR" dirty="0" err="1"/>
              <a:t>C</a:t>
            </a:r>
            <a:r>
              <a:rPr lang="hr-HR" dirty="0" err="1" smtClean="0"/>
              <a:t>lient</a:t>
            </a:r>
            <a:r>
              <a:rPr lang="hr-HR" dirty="0" smtClean="0"/>
              <a:t>-Server)</a:t>
            </a:r>
          </a:p>
          <a:p>
            <a:r>
              <a:rPr lang="hr-HR" dirty="0" smtClean="0"/>
              <a:t>Ravnopravni dionici ili od čvora do čvora (</a:t>
            </a:r>
            <a:r>
              <a:rPr lang="hr-HR" dirty="0" err="1" smtClean="0"/>
              <a:t>Peer</a:t>
            </a:r>
            <a:r>
              <a:rPr lang="hr-HR" dirty="0" smtClean="0"/>
              <a:t> to </a:t>
            </a:r>
            <a:r>
              <a:rPr lang="hr-HR" dirty="0" err="1" smtClean="0"/>
              <a:t>peer</a:t>
            </a:r>
            <a:r>
              <a:rPr lang="hr-HR" dirty="0" smtClean="0"/>
              <a:t> ili P2P) –svaki uređaj se naziva čvorom i može dijeliti resurse (datoteke, </a:t>
            </a:r>
            <a:r>
              <a:rPr lang="hr-HR" dirty="0" err="1" smtClean="0"/>
              <a:t>int</a:t>
            </a:r>
            <a:r>
              <a:rPr lang="hr-HR" dirty="0" smtClean="0"/>
              <a:t> vezu…) Primjer: </a:t>
            </a:r>
            <a:r>
              <a:rPr lang="hr-HR" dirty="0" err="1" smtClean="0"/>
              <a:t>BitTorrent</a:t>
            </a:r>
            <a:r>
              <a:rPr lang="hr-HR" dirty="0" smtClean="0"/>
              <a:t> za dijeljenje datoteka, </a:t>
            </a:r>
            <a:r>
              <a:rPr lang="hr-HR" dirty="0" err="1" smtClean="0"/>
              <a:t>skype</a:t>
            </a:r>
            <a:r>
              <a:rPr lang="hr-HR" dirty="0" smtClean="0"/>
              <a:t> za </a:t>
            </a:r>
            <a:r>
              <a:rPr lang="hr-HR" dirty="0" err="1" smtClean="0"/>
              <a:t>VoIP</a:t>
            </a:r>
            <a:r>
              <a:rPr lang="hr-HR" dirty="0" smtClean="0"/>
              <a:t> komunikaciju, </a:t>
            </a:r>
            <a:r>
              <a:rPr lang="hr-HR" dirty="0" err="1" smtClean="0"/>
              <a:t>blockchain</a:t>
            </a:r>
            <a:r>
              <a:rPr lang="hr-HR" dirty="0" smtClean="0"/>
              <a:t>  mreže </a:t>
            </a:r>
            <a:r>
              <a:rPr lang="hr-HR" dirty="0" err="1" smtClean="0"/>
              <a:t>npr</a:t>
            </a:r>
            <a:r>
              <a:rPr lang="hr-HR" dirty="0" smtClean="0"/>
              <a:t> </a:t>
            </a:r>
            <a:r>
              <a:rPr lang="hr-HR" dirty="0" err="1" smtClean="0"/>
              <a:t>bitcoin</a:t>
            </a:r>
            <a:r>
              <a:rPr lang="hr-HR" dirty="0" smtClean="0"/>
              <a:t> za transakcije sa </a:t>
            </a:r>
            <a:r>
              <a:rPr lang="hr-HR" dirty="0" err="1" smtClean="0"/>
              <a:t>kriptovalutama</a:t>
            </a:r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2376739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690</Words>
  <Application>Microsoft Office PowerPoint</Application>
  <PresentationFormat>Prikaz na zaslonu (4:3)</PresentationFormat>
  <Paragraphs>41</Paragraphs>
  <Slides>14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Office tema</vt:lpstr>
      <vt:lpstr>Računalna mreža </vt:lpstr>
      <vt:lpstr>Računalna mreža je skupina dva ili više međusobno povezanih računala koji dijele neke resurse (podatke, sklopovlje, programe,...).  Računala se smatraju povezanima ako mogu razmjenjivati informacije. 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Tehnologija mreže</vt:lpstr>
      <vt:lpstr>Korisnik /poslužitelj</vt:lpstr>
      <vt:lpstr>PowerPoint prezentacija</vt:lpstr>
      <vt:lpstr>Peer to peer(p2p)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Računalna mreža </dc:title>
  <dc:creator>Intel</dc:creator>
  <cp:lastModifiedBy>profesor</cp:lastModifiedBy>
  <cp:revision>27</cp:revision>
  <dcterms:created xsi:type="dcterms:W3CDTF">2011-09-16T11:29:25Z</dcterms:created>
  <dcterms:modified xsi:type="dcterms:W3CDTF">2024-10-18T07:17:38Z</dcterms:modified>
</cp:coreProperties>
</file>