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74" r:id="rId5"/>
    <p:sldId id="272" r:id="rId6"/>
    <p:sldId id="273" r:id="rId7"/>
    <p:sldId id="264" r:id="rId8"/>
    <p:sldId id="277" r:id="rId9"/>
    <p:sldId id="278" r:id="rId10"/>
    <p:sldId id="275" r:id="rId11"/>
    <p:sldId id="259" r:id="rId12"/>
    <p:sldId id="260" r:id="rId13"/>
    <p:sldId id="276" r:id="rId14"/>
    <p:sldId id="279" r:id="rId15"/>
    <p:sldId id="280" r:id="rId16"/>
    <p:sldId id="281" r:id="rId17"/>
    <p:sldId id="282" r:id="rId18"/>
    <p:sldId id="261" r:id="rId19"/>
    <p:sldId id="262" r:id="rId20"/>
    <p:sldId id="263" r:id="rId21"/>
    <p:sldId id="265" r:id="rId22"/>
    <p:sldId id="298" r:id="rId23"/>
    <p:sldId id="297" r:id="rId24"/>
    <p:sldId id="299" r:id="rId25"/>
    <p:sldId id="267" r:id="rId26"/>
    <p:sldId id="266" r:id="rId27"/>
    <p:sldId id="268" r:id="rId28"/>
    <p:sldId id="269" r:id="rId29"/>
    <p:sldId id="270" r:id="rId30"/>
    <p:sldId id="293" r:id="rId31"/>
    <p:sldId id="294" r:id="rId32"/>
    <p:sldId id="296" r:id="rId33"/>
    <p:sldId id="284" r:id="rId34"/>
    <p:sldId id="287" r:id="rId35"/>
    <p:sldId id="289" r:id="rId36"/>
    <p:sldId id="288" r:id="rId37"/>
    <p:sldId id="290" r:id="rId38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9" autoAdjust="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455F8-570B-491F-9A69-3C437F08405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E8207-EEFA-4965-8652-1CA42886B9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47197-0C87-4189-8A5E-C56AA5892225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5E057-43C1-4936-94EF-0DB59E31A603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4C268-46ED-4913-94C7-E59991F8689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7086D-19FF-4232-B390-509003EB1FA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65691-318B-416B-8A93-2F84DE0F0A0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2169B-6BE6-45ED-BEFF-0F6A9C64ED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E2C37-2E7A-4A40-9191-8108DF8946C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A207C-1C8D-48D8-8E1E-5E3E5856AD2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73FF5-E05E-435B-9190-E62B45F6DD5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ACDB60-9A2F-4045-AA3F-D743B61FE04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Sabirnice (engl. Bus)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sr-Latn-C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CS" smtClean="0"/>
          </a:p>
        </p:txBody>
      </p:sp>
      <p:sp>
        <p:nvSpPr>
          <p:cNvPr id="9219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mtClean="0"/>
              <a:t>1.Podatkovne (sabirnica podataka-data bus) su namjenjene za prijenos el. signala koje predočavaju bitove podatka. Broj linija ovisi o broju bitova koje može preuzeti CPU (8,16,32 i 64). Npr. 32-bitni procesor zahtjeva 32-bitnu sabirnicu podataka.</a:t>
            </a:r>
          </a:p>
          <a:p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2.Adresna sabirnica (</a:t>
            </a:r>
            <a:r>
              <a:rPr lang="hr-HR" dirty="0" err="1" smtClean="0"/>
              <a:t>address</a:t>
            </a:r>
            <a:r>
              <a:rPr lang="hr-HR" dirty="0" smtClean="0"/>
              <a:t> bus) sastoji se skupa jednosmjernih izlaznih vodiča. Ima vodiča kolika je veličina adrese u određenom </a:t>
            </a:r>
            <a:r>
              <a:rPr lang="en-US" dirty="0" smtClean="0">
                <a:cs typeface="Arial" charset="0"/>
              </a:rPr>
              <a:t>µ</a:t>
            </a:r>
            <a:r>
              <a:rPr lang="hr-HR" dirty="0" err="1" smtClean="0">
                <a:cs typeface="Arial" charset="0"/>
              </a:rPr>
              <a:t>pr</a:t>
            </a:r>
            <a:r>
              <a:rPr lang="hr-HR" dirty="0" smtClean="0">
                <a:cs typeface="Arial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hr-HR" dirty="0" err="1" smtClean="0">
                <a:cs typeface="Arial" charset="0"/>
              </a:rPr>
              <a:t>Npr</a:t>
            </a:r>
            <a:r>
              <a:rPr lang="hr-HR" dirty="0" smtClean="0">
                <a:cs typeface="Arial" charset="0"/>
              </a:rPr>
              <a:t>. 8-bitni </a:t>
            </a:r>
            <a:r>
              <a:rPr lang="en-US" dirty="0" smtClean="0">
                <a:cs typeface="Arial" charset="0"/>
              </a:rPr>
              <a:t>µ</a:t>
            </a:r>
            <a:r>
              <a:rPr lang="hr-HR" dirty="0" err="1" smtClean="0">
                <a:cs typeface="Arial" charset="0"/>
              </a:rPr>
              <a:t>pr</a:t>
            </a:r>
            <a:r>
              <a:rPr lang="hr-HR" dirty="0" smtClean="0">
                <a:cs typeface="Arial" charset="0"/>
              </a:rPr>
              <a:t>. Intel 8051 ima 16-bitnu adresnu sabirnicu.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cs typeface="Arial" charset="0"/>
              </a:rPr>
              <a:t>3.Upravljačka sabirnica(</a:t>
            </a:r>
            <a:r>
              <a:rPr lang="hr-HR" dirty="0" err="1" smtClean="0">
                <a:cs typeface="Arial" charset="0"/>
              </a:rPr>
              <a:t>engl</a:t>
            </a:r>
            <a:r>
              <a:rPr lang="hr-HR" dirty="0" smtClean="0">
                <a:cs typeface="Arial" charset="0"/>
              </a:rPr>
              <a:t>. </a:t>
            </a:r>
            <a:r>
              <a:rPr lang="hr-HR" dirty="0" err="1" smtClean="0">
                <a:cs typeface="Arial" charset="0"/>
              </a:rPr>
              <a:t>Control</a:t>
            </a:r>
            <a:r>
              <a:rPr lang="hr-HR" dirty="0" smtClean="0">
                <a:cs typeface="Arial" charset="0"/>
              </a:rPr>
              <a:t> bus) je skup vodiča za prijenos upravljačkih signala. Broj vodiča ovisi o građi i vrsti </a:t>
            </a:r>
            <a:r>
              <a:rPr lang="en-US" dirty="0" smtClean="0">
                <a:cs typeface="Arial" charset="0"/>
              </a:rPr>
              <a:t>µ</a:t>
            </a:r>
            <a:r>
              <a:rPr lang="hr-HR" dirty="0" err="1" smtClean="0">
                <a:cs typeface="Arial" charset="0"/>
              </a:rPr>
              <a:t>pr</a:t>
            </a:r>
            <a:r>
              <a:rPr lang="hr-HR" dirty="0" smtClean="0">
                <a:cs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cs typeface="Arial" charset="0"/>
              </a:rPr>
              <a:t>Najpoznatiji signali koji putuju tom sabirnicom su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cs typeface="Arial" charset="0"/>
              </a:rPr>
              <a:t>	1.R/    (</a:t>
            </a:r>
            <a:r>
              <a:rPr lang="hr-HR" dirty="0" err="1" smtClean="0">
                <a:cs typeface="Arial" charset="0"/>
              </a:rPr>
              <a:t>read</a:t>
            </a:r>
            <a:r>
              <a:rPr lang="hr-HR" dirty="0" smtClean="0">
                <a:cs typeface="Arial" charset="0"/>
              </a:rPr>
              <a:t>/</a:t>
            </a:r>
            <a:r>
              <a:rPr lang="hr-HR" dirty="0" err="1" smtClean="0">
                <a:cs typeface="Arial" charset="0"/>
              </a:rPr>
              <a:t>write</a:t>
            </a:r>
            <a:r>
              <a:rPr lang="hr-HR" dirty="0" smtClean="0">
                <a:cs typeface="Arial" charset="0"/>
              </a:rPr>
              <a:t> čitaj/piši) 1-čitanje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cs typeface="Arial" charset="0"/>
              </a:rPr>
              <a:t>		0-pisanje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hr-HR" dirty="0" smtClean="0">
                <a:cs typeface="Arial" charset="0"/>
              </a:rPr>
              <a:t>	2.signala takta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hr-HR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dirty="0" smtClean="0">
                <a:cs typeface="Arial" charset="0"/>
              </a:rPr>
              <a:t>	</a:t>
            </a:r>
            <a:endParaRPr lang="en-US" dirty="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endParaRPr lang="hr-HR" dirty="0" smtClean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/>
        </p:nvGraphicFramePr>
        <p:xfrm>
          <a:off x="1619672" y="3212976"/>
          <a:ext cx="432048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Jednadžba" r:id="rId3" imgW="177480" imgH="215640" progId="Equation.3">
                  <p:embed/>
                </p:oleObj>
              </mc:Choice>
              <mc:Fallback>
                <p:oleObj name="Jednadžba" r:id="rId3" imgW="17748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3212976"/>
                        <a:ext cx="432048" cy="5040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904656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cs typeface="Arial" charset="0"/>
              </a:rPr>
              <a:t>3.ulazne linije signala zahtjeva za prekid IRQ(</a:t>
            </a:r>
            <a:r>
              <a:rPr lang="hr-HR" dirty="0" err="1" smtClean="0">
                <a:cs typeface="Arial" charset="0"/>
              </a:rPr>
              <a:t>interrupt</a:t>
            </a:r>
            <a:r>
              <a:rPr lang="hr-HR" dirty="0" smtClean="0">
                <a:cs typeface="Arial" charset="0"/>
              </a:rPr>
              <a:t> </a:t>
            </a:r>
            <a:r>
              <a:rPr lang="hr-HR" dirty="0" err="1" smtClean="0">
                <a:cs typeface="Arial" charset="0"/>
              </a:rPr>
              <a:t>request</a:t>
            </a:r>
            <a:r>
              <a:rPr lang="hr-HR" dirty="0" smtClean="0">
                <a:cs typeface="Arial" charset="0"/>
              </a:rPr>
              <a:t>) koja prijelazom u logički visoku razinu započinje prekidni slijed ako je prekid omogućen</a:t>
            </a:r>
          </a:p>
          <a:p>
            <a:pPr>
              <a:buNone/>
            </a:pPr>
            <a:r>
              <a:rPr lang="hr-HR" dirty="0" smtClean="0">
                <a:cs typeface="Arial" charset="0"/>
              </a:rPr>
              <a:t>4.linije RESET koja se upotrebljava za inicijalizaciju procesora i ostalih sklopova </a:t>
            </a:r>
            <a:r>
              <a:rPr lang="en-US" dirty="0" smtClean="0">
                <a:cs typeface="Arial" charset="0"/>
              </a:rPr>
              <a:t>µ</a:t>
            </a:r>
            <a:r>
              <a:rPr lang="hr-HR" dirty="0" err="1" smtClean="0">
                <a:cs typeface="Arial" charset="0"/>
              </a:rPr>
              <a:t>pr</a:t>
            </a:r>
            <a:endParaRPr lang="hr-HR" dirty="0" smtClean="0">
              <a:cs typeface="Arial" charset="0"/>
            </a:endParaRPr>
          </a:p>
          <a:p>
            <a:pPr>
              <a:buNone/>
            </a:pPr>
            <a:r>
              <a:rPr lang="hr-HR" dirty="0" smtClean="0">
                <a:cs typeface="Arial" charset="0"/>
              </a:rPr>
              <a:t>5.izlazne linije VMA(</a:t>
            </a:r>
            <a:r>
              <a:rPr lang="hr-HR" dirty="0" err="1" smtClean="0">
                <a:cs typeface="Arial" charset="0"/>
              </a:rPr>
              <a:t>valid</a:t>
            </a:r>
            <a:r>
              <a:rPr lang="hr-HR" dirty="0" smtClean="0">
                <a:cs typeface="Arial" charset="0"/>
              </a:rPr>
              <a:t> </a:t>
            </a:r>
            <a:r>
              <a:rPr lang="hr-HR" dirty="0" err="1" smtClean="0">
                <a:cs typeface="Arial" charset="0"/>
              </a:rPr>
              <a:t>memory</a:t>
            </a:r>
            <a:r>
              <a:rPr lang="hr-HR" dirty="0" smtClean="0">
                <a:cs typeface="Arial" charset="0"/>
              </a:rPr>
              <a:t> </a:t>
            </a:r>
            <a:r>
              <a:rPr lang="hr-HR" dirty="0" err="1" smtClean="0">
                <a:cs typeface="Arial" charset="0"/>
              </a:rPr>
              <a:t>address</a:t>
            </a:r>
            <a:r>
              <a:rPr lang="hr-HR" dirty="0" smtClean="0">
                <a:cs typeface="Arial" charset="0"/>
              </a:rPr>
              <a:t>) koja signalizira kad je memorijska adresa valjana (VMA=1 valjana adresa prisutna na adresnoj sabirnici)</a:t>
            </a:r>
          </a:p>
          <a:p>
            <a:pPr>
              <a:buNone/>
            </a:pPr>
            <a:r>
              <a:rPr lang="hr-HR" dirty="0" smtClean="0">
                <a:cs typeface="Arial" charset="0"/>
              </a:rPr>
              <a:t>…</a:t>
            </a:r>
          </a:p>
          <a:p>
            <a:pPr>
              <a:buNone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Današnja osobna računala na matičnoj ploči sadržavaju dvije razine sabirnica. To su:</a:t>
            </a:r>
          </a:p>
          <a:p>
            <a:pPr>
              <a:buNone/>
            </a:pPr>
            <a:r>
              <a:rPr lang="hr-HR" dirty="0" smtClean="0"/>
              <a:t>-sabirnica sustava</a:t>
            </a:r>
          </a:p>
          <a:p>
            <a:pPr>
              <a:buNone/>
            </a:pPr>
            <a:r>
              <a:rPr lang="hr-HR" dirty="0" smtClean="0"/>
              <a:t>-sabirnica za proširenje i ulazno –izlazne sabirnice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686800" cy="5433467"/>
          </a:xfrm>
        </p:spPr>
        <p:txBody>
          <a:bodyPr/>
          <a:lstStyle/>
          <a:p>
            <a:r>
              <a:rPr lang="hr-HR" dirty="0" smtClean="0"/>
              <a:t>Sabirnica sustava</a:t>
            </a:r>
          </a:p>
          <a:p>
            <a:r>
              <a:rPr lang="hr-HR" dirty="0" smtClean="0"/>
              <a:t>Povezuju procesor s radnom memorijom i </a:t>
            </a:r>
            <a:r>
              <a:rPr lang="hr-HR" dirty="0" err="1" smtClean="0"/>
              <a:t>cache</a:t>
            </a:r>
            <a:r>
              <a:rPr lang="hr-HR" dirty="0" smtClean="0"/>
              <a:t>  memorijom druge i treće razine koja nije sadržana u procesoru. Sabirnica sustava obuhvaća </a:t>
            </a:r>
            <a:r>
              <a:rPr lang="hr-HR" b="1" dirty="0" smtClean="0"/>
              <a:t>prednju ili procesorsku </a:t>
            </a:r>
            <a:r>
              <a:rPr lang="hr-HR" dirty="0" smtClean="0"/>
              <a:t>sabirnicu i </a:t>
            </a:r>
            <a:r>
              <a:rPr lang="hr-HR" b="1" dirty="0" smtClean="0"/>
              <a:t>memorijsku</a:t>
            </a:r>
            <a:r>
              <a:rPr lang="hr-HR" dirty="0" smtClean="0"/>
              <a:t> sabirnicu.</a:t>
            </a:r>
          </a:p>
          <a:p>
            <a:r>
              <a:rPr lang="hr-HR" dirty="0" smtClean="0"/>
              <a:t> Prednja ili procesorska sabirnica FSB(</a:t>
            </a:r>
            <a:r>
              <a:rPr lang="hr-HR" dirty="0" err="1" smtClean="0"/>
              <a:t>engl</a:t>
            </a:r>
            <a:r>
              <a:rPr lang="hr-HR" dirty="0" smtClean="0"/>
              <a:t>. </a:t>
            </a:r>
            <a:r>
              <a:rPr lang="hr-HR" dirty="0" err="1" smtClean="0"/>
              <a:t>Front</a:t>
            </a:r>
            <a:r>
              <a:rPr lang="hr-HR" dirty="0" smtClean="0"/>
              <a:t> side bus) je sabirnica kojom se prenose podaci između procesora i upravljačkog sklopa </a:t>
            </a:r>
            <a:r>
              <a:rPr lang="hr-HR" dirty="0" err="1" smtClean="0"/>
              <a:t>northbridge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hr-HR" dirty="0" smtClean="0"/>
              <a:t>Služi za razmjenu podataka između procesora i radne memorije te između procesora i ulazno–izlaznih sabirnica. Ona također prenosi sve podatke između procesora i sklopa </a:t>
            </a:r>
            <a:r>
              <a:rPr lang="hr-HR" dirty="0" err="1" smtClean="0"/>
              <a:t>southbridge</a:t>
            </a:r>
            <a:r>
              <a:rPr lang="hr-HR" dirty="0" smtClean="0"/>
              <a:t>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hr-HR" dirty="0" smtClean="0"/>
              <a:t>Memorijska sabirnica povezuje sklop </a:t>
            </a:r>
            <a:r>
              <a:rPr lang="hr-HR" dirty="0" err="1" smtClean="0"/>
              <a:t>northbridge</a:t>
            </a:r>
            <a:r>
              <a:rPr lang="hr-HR" dirty="0" smtClean="0"/>
              <a:t> i radnu memoriju.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hr-HR" sz="2800" dirty="0" smtClean="0"/>
              <a:t>Nastoji se skup unutarnjih sabirnica što više unificirati (standardizirati) da bi se </a:t>
            </a:r>
            <a:r>
              <a:rPr lang="en-US" sz="2800" dirty="0" smtClean="0">
                <a:cs typeface="Arial" charset="0"/>
              </a:rPr>
              <a:t>µ</a:t>
            </a:r>
            <a:r>
              <a:rPr lang="hr-HR" sz="2800" dirty="0" smtClean="0">
                <a:cs typeface="Arial" charset="0"/>
              </a:rPr>
              <a:t>računalu/PC moglo dodavati razne komponente (u obliku kartica sa gotovim sklopovima) bez ikakvih promjena konfiguracije. Tako je jedna od najčešćih izvedbi sabirnica PCI (</a:t>
            </a:r>
            <a:r>
              <a:rPr lang="hr-HR" sz="2800" dirty="0" err="1" smtClean="0">
                <a:cs typeface="Arial" charset="0"/>
              </a:rPr>
              <a:t>peripheral</a:t>
            </a:r>
            <a:r>
              <a:rPr lang="hr-HR" sz="2800" dirty="0" smtClean="0">
                <a:cs typeface="Arial" charset="0"/>
              </a:rPr>
              <a:t> </a:t>
            </a:r>
            <a:r>
              <a:rPr lang="hr-HR" sz="2800" dirty="0" err="1" smtClean="0">
                <a:cs typeface="Arial" charset="0"/>
              </a:rPr>
              <a:t>component</a:t>
            </a:r>
            <a:r>
              <a:rPr lang="hr-HR" sz="2800" dirty="0" smtClean="0">
                <a:cs typeface="Arial" charset="0"/>
              </a:rPr>
              <a:t> </a:t>
            </a:r>
            <a:r>
              <a:rPr lang="hr-HR" sz="2800" dirty="0" err="1" smtClean="0">
                <a:cs typeface="Arial" charset="0"/>
              </a:rPr>
              <a:t>interconnect</a:t>
            </a:r>
            <a:r>
              <a:rPr lang="hr-HR" sz="2800" dirty="0" smtClean="0">
                <a:cs typeface="Arial" charset="0"/>
              </a:rPr>
              <a:t> bus) koja omogućuje priključak raznih dodatnih kartica </a:t>
            </a:r>
            <a:r>
              <a:rPr lang="hr-HR" sz="2800" dirty="0" err="1" smtClean="0">
                <a:cs typeface="Arial" charset="0"/>
              </a:rPr>
              <a:t>npr</a:t>
            </a:r>
            <a:r>
              <a:rPr lang="hr-HR" sz="2800" dirty="0" smtClean="0">
                <a:cs typeface="Arial" charset="0"/>
              </a:rPr>
              <a:t>.  modem, zvučna, mrežna kartica  </a:t>
            </a:r>
            <a:r>
              <a:rPr lang="hr-HR" sz="2800" dirty="0" err="1" smtClean="0">
                <a:cs typeface="Arial" charset="0"/>
              </a:rPr>
              <a:t>itd</a:t>
            </a:r>
            <a:r>
              <a:rPr lang="hr-HR" sz="2800" dirty="0" smtClean="0">
                <a:cs typeface="Arial" charset="0"/>
              </a:rPr>
              <a:t>. Posebnim integriranim sklopom omogućeno je da procesor i sabirnica rade različitim taktovima.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Vanjske sabirnice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Izvedene su kao višežilni kabeli i možemo ih podijeliti na :</a:t>
            </a:r>
          </a:p>
          <a:p>
            <a:pPr eaLnBrk="1" hangingPunct="1">
              <a:buFontTx/>
              <a:buNone/>
            </a:pPr>
            <a:r>
              <a:rPr lang="hr-HR" smtClean="0"/>
              <a:t>-serijske i </a:t>
            </a:r>
          </a:p>
          <a:p>
            <a:pPr eaLnBrk="1" hangingPunct="1">
              <a:buFontTx/>
              <a:buNone/>
            </a:pPr>
            <a:r>
              <a:rPr lang="hr-HR" smtClean="0"/>
              <a:t>-paralelne</a:t>
            </a:r>
          </a:p>
          <a:p>
            <a:pPr eaLnBrk="1" hangingPunct="1">
              <a:buFontTx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548680"/>
            <a:ext cx="6336704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hr-HR" smtClean="0"/>
              <a:t>Od serijskih danas se koriste </a:t>
            </a:r>
          </a:p>
          <a:p>
            <a:pPr eaLnBrk="1" hangingPunct="1">
              <a:buFontTx/>
              <a:buNone/>
            </a:pPr>
            <a:r>
              <a:rPr lang="hr-HR" smtClean="0"/>
              <a:t>USB i FIREWIRE.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-USB (</a:t>
            </a:r>
            <a:r>
              <a:rPr lang="hr-HR" dirty="0" err="1" smtClean="0"/>
              <a:t>universal</a:t>
            </a:r>
            <a:r>
              <a:rPr lang="hr-HR" dirty="0" smtClean="0"/>
              <a:t> </a:t>
            </a:r>
            <a:r>
              <a:rPr lang="hr-HR" dirty="0" err="1" smtClean="0"/>
              <a:t>serial</a:t>
            </a:r>
            <a:r>
              <a:rPr lang="hr-HR" dirty="0" smtClean="0"/>
              <a:t> bus)</a:t>
            </a:r>
          </a:p>
          <a:p>
            <a:r>
              <a:rPr lang="hr-BA" dirty="0" smtClean="0"/>
              <a:t>USB </a:t>
            </a:r>
            <a:r>
              <a:rPr lang="hr-BA" dirty="0"/>
              <a:t>1.0 objavljen u </a:t>
            </a:r>
            <a:r>
              <a:rPr lang="hr-BA" dirty="0" smtClean="0"/>
              <a:t>siječanj 1996.</a:t>
            </a:r>
            <a:endParaRPr lang="hr-BA" dirty="0"/>
          </a:p>
          <a:p>
            <a:r>
              <a:rPr lang="hr-BA" dirty="0"/>
              <a:t>USB 1.1 objavljen u </a:t>
            </a:r>
            <a:r>
              <a:rPr lang="hr-BA" dirty="0" smtClean="0"/>
              <a:t>rujnu 1998.</a:t>
            </a:r>
            <a:endParaRPr lang="hr-BA" dirty="0"/>
          </a:p>
          <a:p>
            <a:r>
              <a:rPr lang="hr-BA" dirty="0"/>
              <a:t>USB 2.0 objavljen je </a:t>
            </a:r>
            <a:r>
              <a:rPr lang="hr-BA" dirty="0" smtClean="0"/>
              <a:t>u travnju 2000.</a:t>
            </a:r>
            <a:endParaRPr lang="hr-BA" dirty="0"/>
          </a:p>
          <a:p>
            <a:r>
              <a:rPr lang="hr-BA" dirty="0"/>
              <a:t>USB 3.0 objavljen u </a:t>
            </a:r>
            <a:r>
              <a:rPr lang="hr-BA" dirty="0" smtClean="0"/>
              <a:t>studeni 2008.</a:t>
            </a:r>
            <a:endParaRPr lang="hr-BA" dirty="0"/>
          </a:p>
          <a:p>
            <a:pPr eaLnBrk="1" hangingPunct="1">
              <a:buFontTx/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904656" cy="2376264"/>
          </a:xfrm>
        </p:spPr>
      </p:pic>
    </p:spTree>
    <p:extLst>
      <p:ext uri="{BB962C8B-B14F-4D97-AF65-F5344CB8AC3E}">
        <p14:creationId xmlns:p14="http://schemas.microsoft.com/office/powerpoint/2010/main" val="313009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hr-HR" dirty="0"/>
              <a:t>Norma USB je sabirnička norma kojom se određuje asinkrono i sinkrono serijsko spajanje računala sa priključenim uređajima. Dopušta istodobno spajanje do najviše 127 uređaja s najvećom brzinom prijenosa: </a:t>
            </a:r>
          </a:p>
          <a:p>
            <a:pPr eaLnBrk="1" hangingPunct="1">
              <a:buFontTx/>
              <a:buNone/>
            </a:pPr>
            <a:r>
              <a:rPr lang="hr-HR" dirty="0"/>
              <a:t>	12 Mbps -USB 1.1 , </a:t>
            </a:r>
          </a:p>
          <a:p>
            <a:pPr eaLnBrk="1" hangingPunct="1">
              <a:buFontTx/>
              <a:buNone/>
            </a:pPr>
            <a:r>
              <a:rPr lang="hr-HR" dirty="0"/>
              <a:t>	480 Mbps -USB 2.0 i </a:t>
            </a:r>
          </a:p>
          <a:p>
            <a:pPr eaLnBrk="1" hangingPunct="1">
              <a:buFontTx/>
              <a:buNone/>
            </a:pPr>
            <a:r>
              <a:rPr lang="hr-HR" dirty="0"/>
              <a:t>	3,2 Gbps  USB 3.0 </a:t>
            </a:r>
          </a:p>
          <a:p>
            <a:pPr eaLnBrk="1" hangingPunct="1"/>
            <a:endParaRPr lang="hr-HR" dirty="0"/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3565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BA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BA" dirty="0" err="1"/>
              <a:t>Universal</a:t>
            </a:r>
            <a:r>
              <a:rPr lang="hr-BA" dirty="0"/>
              <a:t> </a:t>
            </a:r>
            <a:r>
              <a:rPr lang="hr-BA" dirty="0" err="1"/>
              <a:t>Serial</a:t>
            </a:r>
            <a:r>
              <a:rPr lang="hr-BA" dirty="0"/>
              <a:t> Bus (USB) • specifikacije: - USB1.1 (1.5Mbps), USB 2.0 (12 </a:t>
            </a:r>
            <a:r>
              <a:rPr lang="hr-BA" dirty="0" err="1"/>
              <a:t>MBps</a:t>
            </a:r>
            <a:r>
              <a:rPr lang="hr-BA" dirty="0"/>
              <a:t> – </a:t>
            </a:r>
            <a:r>
              <a:rPr lang="hr-BA" dirty="0" err="1"/>
              <a:t>full</a:t>
            </a:r>
            <a:r>
              <a:rPr lang="hr-BA" dirty="0"/>
              <a:t> </a:t>
            </a:r>
            <a:r>
              <a:rPr lang="hr-BA" dirty="0" err="1"/>
              <a:t>speed</a:t>
            </a:r>
            <a:r>
              <a:rPr lang="hr-BA" dirty="0"/>
              <a:t>, 480 </a:t>
            </a:r>
            <a:r>
              <a:rPr lang="hr-BA" dirty="0" err="1"/>
              <a:t>MBps</a:t>
            </a:r>
            <a:r>
              <a:rPr lang="hr-BA" dirty="0"/>
              <a:t> – </a:t>
            </a:r>
            <a:r>
              <a:rPr lang="hr-BA" dirty="0" err="1"/>
              <a:t>high</a:t>
            </a:r>
            <a:r>
              <a:rPr lang="hr-BA" dirty="0"/>
              <a:t> </a:t>
            </a:r>
            <a:r>
              <a:rPr lang="hr-BA" dirty="0" err="1"/>
              <a:t>speed</a:t>
            </a:r>
            <a:r>
              <a:rPr lang="hr-BA" dirty="0"/>
              <a:t>), USB.3 (4.8 Gbps – super </a:t>
            </a:r>
            <a:r>
              <a:rPr lang="hr-BA" dirty="0" err="1"/>
              <a:t>speed</a:t>
            </a:r>
            <a:r>
              <a:rPr lang="hr-BA" dirty="0"/>
              <a:t>) • implementacija na </a:t>
            </a:r>
            <a:r>
              <a:rPr lang="hr-BA" dirty="0" err="1"/>
              <a:t>mikrokontroleru</a:t>
            </a:r>
            <a:r>
              <a:rPr lang="hr-BA" dirty="0"/>
              <a:t>: – USB </a:t>
            </a:r>
            <a:r>
              <a:rPr lang="hr-BA" dirty="0" err="1"/>
              <a:t>device</a:t>
            </a:r>
            <a:r>
              <a:rPr lang="hr-BA" dirty="0"/>
              <a:t>, – USB </a:t>
            </a:r>
            <a:r>
              <a:rPr lang="hr-BA" dirty="0" err="1"/>
              <a:t>host</a:t>
            </a:r>
            <a:r>
              <a:rPr lang="hr-BA" dirty="0"/>
              <a:t> – USB On-</a:t>
            </a:r>
            <a:r>
              <a:rPr lang="hr-BA" dirty="0" err="1"/>
              <a:t>The</a:t>
            </a:r>
            <a:r>
              <a:rPr lang="hr-BA" dirty="0"/>
              <a:t>-</a:t>
            </a:r>
            <a:r>
              <a:rPr lang="hr-BA" dirty="0" err="1"/>
              <a:t>Go</a:t>
            </a:r>
            <a:r>
              <a:rPr lang="hr-BA" dirty="0"/>
              <a:t> (OTG) • prijenos podataka: </a:t>
            </a:r>
            <a:r>
              <a:rPr lang="hr-BA" dirty="0" err="1"/>
              <a:t>control</a:t>
            </a:r>
            <a:r>
              <a:rPr lang="hr-BA" dirty="0"/>
              <a:t>, </a:t>
            </a:r>
            <a:r>
              <a:rPr lang="hr-BA" dirty="0" err="1"/>
              <a:t>bulk</a:t>
            </a:r>
            <a:r>
              <a:rPr lang="hr-BA" dirty="0"/>
              <a:t>, </a:t>
            </a:r>
            <a:r>
              <a:rPr lang="hr-BA" dirty="0" err="1"/>
              <a:t>interrupt</a:t>
            </a:r>
            <a:r>
              <a:rPr lang="hr-BA" dirty="0"/>
              <a:t>, </a:t>
            </a:r>
            <a:r>
              <a:rPr lang="hr-BA" dirty="0" err="1"/>
              <a:t>isochronous</a:t>
            </a:r>
            <a:r>
              <a:rPr lang="hr-BA" dirty="0"/>
              <a:t> • UART/USB mostovi (npr. </a:t>
            </a:r>
            <a:r>
              <a:rPr lang="hr-BA" dirty="0" err="1"/>
              <a:t>FTDIxx</a:t>
            </a:r>
            <a:r>
              <a:rPr lang="hr-BA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422145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Najveća dopuštena duljina kabela je 5m za jedan segment a ukupno je dopušteno 7 segmenata. Moguće je i napajanje vanjskih uređaja male snage (najveća struja 0.5 A) USB kabelom.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/>
            <a:r>
              <a:rPr lang="hr-HR" dirty="0" smtClean="0"/>
              <a:t>Važna razlika USB norme i ostalih sabirničkih normi je u malom broju vodiča. USB kabel(standardna izvedba) ima 4 vodiča:+</a:t>
            </a:r>
            <a:r>
              <a:rPr lang="hr-HR" dirty="0" err="1" smtClean="0"/>
              <a:t>Vcc</a:t>
            </a:r>
            <a:r>
              <a:rPr lang="hr-HR" dirty="0" smtClean="0"/>
              <a:t>, GND, -SD, +SD. Predviđeni radni napon je 3.3 V. Na četverožilni kabel može se priključiti jedan uređaj ili USB </a:t>
            </a:r>
            <a:r>
              <a:rPr lang="hr-HR" dirty="0" err="1" smtClean="0"/>
              <a:t>koncetrator</a:t>
            </a:r>
            <a:r>
              <a:rPr lang="hr-HR" dirty="0" smtClean="0"/>
              <a:t> (</a:t>
            </a:r>
            <a:r>
              <a:rPr lang="hr-HR" dirty="0" err="1" smtClean="0"/>
              <a:t>hub</a:t>
            </a:r>
            <a:r>
              <a:rPr lang="hr-HR" dirty="0" smtClean="0"/>
              <a:t>). Ako se priključi </a:t>
            </a:r>
            <a:r>
              <a:rPr lang="hr-HR" dirty="0" err="1" smtClean="0"/>
              <a:t>koncetrator</a:t>
            </a:r>
            <a:r>
              <a:rPr lang="hr-HR" dirty="0" smtClean="0"/>
              <a:t> , u njega se tada može priključiti više uređaja ili ponovo </a:t>
            </a:r>
            <a:r>
              <a:rPr lang="hr-HR" dirty="0" err="1" smtClean="0"/>
              <a:t>koncetrator</a:t>
            </a:r>
            <a:r>
              <a:rPr lang="hr-HR" dirty="0" smtClean="0"/>
              <a:t> …(sve do 127 </a:t>
            </a:r>
            <a:r>
              <a:rPr lang="hr-HR" dirty="0" err="1" smtClean="0"/>
              <a:t>urađaja</a:t>
            </a:r>
            <a:r>
              <a:rPr lang="hr-HR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/>
            <a:r>
              <a:rPr lang="hr-HR" dirty="0" smtClean="0"/>
              <a:t>Važna značajka USB sabirnice je podrška “uključi i radi” (</a:t>
            </a:r>
            <a:r>
              <a:rPr lang="hr-HR" b="1" dirty="0" smtClean="0"/>
              <a:t>plug </a:t>
            </a:r>
            <a:r>
              <a:rPr lang="hr-HR" b="1" dirty="0" err="1" smtClean="0"/>
              <a:t>and</a:t>
            </a:r>
            <a:r>
              <a:rPr lang="hr-HR" b="1" dirty="0" smtClean="0"/>
              <a:t> </a:t>
            </a:r>
            <a:r>
              <a:rPr lang="hr-HR" b="1" dirty="0" err="1" smtClean="0"/>
              <a:t>play</a:t>
            </a:r>
            <a:r>
              <a:rPr lang="hr-HR" b="1" dirty="0" smtClean="0"/>
              <a:t>, </a:t>
            </a:r>
            <a:r>
              <a:rPr lang="hr-HR" b="1" dirty="0" err="1" smtClean="0"/>
              <a:t>PnP</a:t>
            </a:r>
            <a:r>
              <a:rPr lang="hr-HR" dirty="0" smtClean="0"/>
              <a:t>)</a:t>
            </a:r>
            <a:r>
              <a:rPr lang="hr-HR" dirty="0" err="1" smtClean="0"/>
              <a:t>.Na</a:t>
            </a:r>
            <a:r>
              <a:rPr lang="hr-HR" dirty="0" smtClean="0"/>
              <a:t> USB se spaja miš, pisač, vanjski tvrdi disk, skener …. Prednost je niska cijena pa je najrasprostranjenija vanjska sabirnica.</a:t>
            </a:r>
          </a:p>
          <a:p>
            <a:pPr eaLnBrk="1" hangingPunct="1"/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IEEE 1394 sabirnica (FireWare)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To je sabirnička norma za serijsko spajanje velikom brzinom prijenosa. Načelna namjena  je ista kao i USB norme ali je znatno skuplja. Jedna od glavnih primjena je povezivanje računala i uređaja za prijenos video zapisa (videokamere, videorecordera).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/>
            <a:r>
              <a:rPr lang="hr-HR" dirty="0" smtClean="0"/>
              <a:t>Ima 6 vodiča, duljina kabela je 4,5 m (najviše 16 segmenata) i najviše 63 uređaja po segmentu. Brzine prijenosa su 100 </a:t>
            </a:r>
            <a:r>
              <a:rPr lang="hr-HR" dirty="0" err="1" smtClean="0"/>
              <a:t>Mbps</a:t>
            </a:r>
            <a:r>
              <a:rPr lang="hr-HR" dirty="0" smtClean="0"/>
              <a:t>, 200 </a:t>
            </a:r>
            <a:r>
              <a:rPr lang="hr-HR" dirty="0" err="1" smtClean="0"/>
              <a:t>Mbps</a:t>
            </a:r>
            <a:r>
              <a:rPr lang="hr-HR" dirty="0" smtClean="0"/>
              <a:t>, i 400 </a:t>
            </a:r>
            <a:r>
              <a:rPr lang="hr-HR" dirty="0" err="1" smtClean="0"/>
              <a:t>Mbps</a:t>
            </a:r>
            <a:r>
              <a:rPr lang="hr-HR" dirty="0" smtClean="0"/>
              <a:t>. Novija inačica FireWare800 omogućuje brzine i do 3.2 </a:t>
            </a:r>
            <a:r>
              <a:rPr lang="hr-HR" dirty="0" err="1" smtClean="0"/>
              <a:t>Gbps</a:t>
            </a:r>
            <a:r>
              <a:rPr lang="hr-HR" dirty="0" smtClean="0"/>
              <a:t> i najveća dopuštena duljina kabela je 100 m. Podržava </a:t>
            </a:r>
            <a:r>
              <a:rPr lang="hr-HR" dirty="0" err="1" smtClean="0"/>
              <a:t>PnP</a:t>
            </a:r>
            <a:r>
              <a:rPr lang="hr-HR" dirty="0" smtClean="0"/>
              <a:t> tehnologiju.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dirty="0" smtClean="0"/>
              <a:t>Sabirnica je skup vodiča i elektroničkih komponenti koje povezuju dijelove računala ili neku drugu elektroničku opremu. Služe za prijenos električnih signala (podataka), adresa i upravljačkih signala između njihovih sastavnih dijelova.</a:t>
            </a:r>
          </a:p>
          <a:p>
            <a:pPr eaLnBrk="1" hangingPunct="1">
              <a:buFontTx/>
              <a:buNone/>
            </a:pPr>
            <a:endParaRPr lang="hr-HR" dirty="0" smtClean="0"/>
          </a:p>
          <a:p>
            <a:pPr eaLnBrk="1" hangingPunct="1">
              <a:buFontTx/>
              <a:buNone/>
            </a:pPr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500" y="1099333"/>
            <a:ext cx="4017000" cy="46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0986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Sabirnice za proširenje i ulazno izlazne sabirnice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8999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Sabirnice za proširenje:</a:t>
            </a:r>
          </a:p>
          <a:p>
            <a:pPr marL="0" indent="0">
              <a:buNone/>
            </a:pPr>
            <a:r>
              <a:rPr lang="hr-HR" dirty="0" smtClean="0"/>
              <a:t>	PCI, PCI </a:t>
            </a:r>
            <a:r>
              <a:rPr lang="hr-HR" dirty="0" err="1" smtClean="0"/>
              <a:t>Expres</a:t>
            </a:r>
            <a:endParaRPr lang="hr-HR" dirty="0" smtClean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Ulazno-izlazne sabirnice: SATA, SCSI, USB, ide, </a:t>
            </a:r>
            <a:r>
              <a:rPr lang="hr-HR" dirty="0" err="1" smtClean="0"/>
              <a:t>firewire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12648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Sinkroni i asinkroni prijenos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Prema načinu sinkronizacije podataka između dvije jedinice koje komuniciraju preko sabirnica razlikujemo dva tipa prijenosa:</a:t>
            </a:r>
          </a:p>
          <a:p>
            <a:pPr>
              <a:buNone/>
            </a:pPr>
            <a:r>
              <a:rPr lang="hr-HR" dirty="0" smtClean="0"/>
              <a:t>-sinkroni</a:t>
            </a:r>
          </a:p>
          <a:p>
            <a:pPr>
              <a:buNone/>
            </a:pPr>
            <a:r>
              <a:rPr lang="hr-HR" dirty="0" smtClean="0"/>
              <a:t>-asinkroni</a:t>
            </a:r>
            <a:endParaRPr lang="hr-H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hr-HR" dirty="0" smtClean="0"/>
              <a:t>Osnovno svojstvo sinkronog prijenosa je da se uz bitove podatka šalje signal generatora takta.</a:t>
            </a:r>
          </a:p>
          <a:p>
            <a:r>
              <a:rPr lang="hr-HR" dirty="0" smtClean="0"/>
              <a:t>Signal takta određuje u kojim trenucima  treba očitati stanje pojedinih bitova. Pri tom se u sinkronizaciji može koristiti rastući, padajući ili oba brida takta. Takt se prenosi zato predviđenom linijom sabirnice, ili se posebnom naredbom kodiranja utiskuje u podatkovnu liniju.</a:t>
            </a:r>
            <a:endParaRPr lang="hr-H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7704856" cy="3504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hr-HR" dirty="0" smtClean="0"/>
              <a:t>Kod asinkronog prijenosa jedinica koja odašilje podatke ne odašilje takt. Uzorkovanje podataka na strani prijamne jedinice izvodi se stoga taktom koji nije sinkron s taktom odašiljačke jedinice. Podaci se prenose preko jedne linije i to redom:</a:t>
            </a:r>
          </a:p>
          <a:p>
            <a:r>
              <a:rPr lang="hr-HR" dirty="0" smtClean="0"/>
              <a:t>Start bit (log 0)</a:t>
            </a:r>
          </a:p>
          <a:p>
            <a:r>
              <a:rPr lang="hr-HR" dirty="0" smtClean="0"/>
              <a:t>Bitovi podatka</a:t>
            </a:r>
          </a:p>
          <a:p>
            <a:r>
              <a:rPr lang="hr-HR" smtClean="0"/>
              <a:t>Bitovi pariteta (</a:t>
            </a:r>
            <a:r>
              <a:rPr lang="hr-HR" dirty="0" smtClean="0"/>
              <a:t>za </a:t>
            </a:r>
            <a:r>
              <a:rPr lang="hr-HR" smtClean="0"/>
              <a:t>otkrivanje pogreške)</a:t>
            </a:r>
            <a:endParaRPr lang="hr-HR" dirty="0" smtClean="0"/>
          </a:p>
          <a:p>
            <a:r>
              <a:rPr lang="hr-HR" dirty="0" smtClean="0"/>
              <a:t>Stop bit (log. 1)</a:t>
            </a:r>
            <a:endParaRPr lang="hr-H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447133">
            <a:off x="1043608" y="2060848"/>
            <a:ext cx="6984775" cy="2200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mtClean="0"/>
              <a:t>Širina sabirnice predstavlja broj bitova koji sabirnica može odjednom prenijeti. </a:t>
            </a:r>
          </a:p>
          <a:p>
            <a:pPr eaLnBrk="1" hangingPunct="1">
              <a:buFontTx/>
              <a:buNone/>
            </a:pPr>
            <a:r>
              <a:rPr lang="hr-HR" smtClean="0"/>
              <a:t>Brzina sabirnice određena je  najvećim brojem poslanih ili primljenih podatkovnih paketa u sekundi.</a:t>
            </a:r>
          </a:p>
          <a:p>
            <a:endParaRPr lang="hr-HR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zervirano mjesto sadržaja 2"/>
          <p:cNvSpPr>
            <a:spLocks noGrp="1"/>
          </p:cNvSpPr>
          <p:nvPr>
            <p:ph idx="1"/>
          </p:nvPr>
        </p:nvSpPr>
        <p:spPr>
          <a:xfrm>
            <a:off x="323850" y="620713"/>
            <a:ext cx="8229600" cy="5576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mtClean="0"/>
              <a:t>Vremenski  raspon u kojem je podatak poslan ili primljen naziva se </a:t>
            </a:r>
            <a:r>
              <a:rPr lang="hr-HR" b="1" smtClean="0"/>
              <a:t>ciklus</a:t>
            </a:r>
            <a:r>
              <a:rPr lang="hr-HR" smtClean="0"/>
              <a:t>.</a:t>
            </a:r>
          </a:p>
          <a:p>
            <a:pPr eaLnBrk="1" hangingPunct="1">
              <a:buFontTx/>
              <a:buNone/>
            </a:pPr>
            <a:r>
              <a:rPr lang="hr-HR" smtClean="0"/>
              <a:t>O njihovoj izvedbi i odabiru ovisi brzina rada računala i mogućnost nadogradnje i proširenja standardnih komponentama dostupnim na tržištu.</a:t>
            </a:r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>
              <a:buFontTx/>
              <a:buNone/>
            </a:pPr>
            <a:endParaRPr lang="hr-HR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zervirano mjesto sadržaja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/>
            <a:r>
              <a:rPr lang="hr-HR" smtClean="0"/>
              <a:t>Možemo ih podijeliti na </a:t>
            </a:r>
            <a:r>
              <a:rPr lang="hr-HR" b="1" smtClean="0"/>
              <a:t>unutarnje</a:t>
            </a:r>
            <a:r>
              <a:rPr lang="hr-HR" smtClean="0"/>
              <a:t> (sabirnice sustava) i </a:t>
            </a:r>
            <a:r>
              <a:rPr lang="hr-HR" b="1" smtClean="0"/>
              <a:t>vanjske</a:t>
            </a:r>
            <a:r>
              <a:rPr lang="hr-HR" smtClean="0"/>
              <a:t> (sabirnice za proširenje i ulazno-izlazne) sabirnice.</a:t>
            </a:r>
          </a:p>
          <a:p>
            <a:pPr eaLnBrk="1" hangingPunct="1">
              <a:buFontTx/>
              <a:buNone/>
            </a:pPr>
            <a:endParaRPr lang="hr-HR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hr-HR" smtClean="0"/>
              <a:t>Unutarnje služe za razmjenu podataka između dijelova unutar procesora.</a:t>
            </a:r>
          </a:p>
          <a:p>
            <a:pPr eaLnBrk="1" hangingPunct="1">
              <a:buFontTx/>
              <a:buNone/>
            </a:pPr>
            <a:r>
              <a:rPr lang="hr-HR" smtClean="0"/>
              <a:t>	-jednosabirnička</a:t>
            </a:r>
          </a:p>
          <a:p>
            <a:pPr eaLnBrk="1" hangingPunct="1">
              <a:buFontTx/>
              <a:buNone/>
            </a:pPr>
            <a:r>
              <a:rPr lang="hr-HR" smtClean="0"/>
              <a:t>	-višesabirnička</a:t>
            </a:r>
          </a:p>
          <a:p>
            <a:pPr eaLnBrk="1" hangingPunct="1">
              <a:buFontTx/>
              <a:buNone/>
            </a:pPr>
            <a:endParaRPr lang="hr-HR" smtClean="0"/>
          </a:p>
          <a:p>
            <a:pPr eaLnBrk="1" hangingPunct="1">
              <a:buFontTx/>
              <a:buNone/>
            </a:pPr>
            <a:r>
              <a:rPr lang="hr-HR" smtClean="0"/>
              <a:t>Vanjske služe za vezu procesora s ostalim dijelovima računalnog sustava</a:t>
            </a:r>
          </a:p>
          <a:p>
            <a:pPr eaLnBrk="1" hangingPunct="1"/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/>
          <a:lstStyle/>
          <a:p>
            <a:r>
              <a:rPr lang="hr-HR" dirty="0" smtClean="0"/>
              <a:t>Priključivanje sklopova na sabirnicu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51520" y="548680"/>
            <a:ext cx="8712968" cy="5577483"/>
          </a:xfrm>
        </p:spPr>
        <p:txBody>
          <a:bodyPr/>
          <a:lstStyle/>
          <a:p>
            <a:pPr>
              <a:buNone/>
            </a:pPr>
            <a:endParaRPr lang="hr-HR" dirty="0"/>
          </a:p>
        </p:txBody>
      </p:sp>
      <p:sp>
        <p:nvSpPr>
          <p:cNvPr id="6" name="Pravokutnik 5"/>
          <p:cNvSpPr/>
          <p:nvPr/>
        </p:nvSpPr>
        <p:spPr>
          <a:xfrm>
            <a:off x="971600" y="3212976"/>
            <a:ext cx="1296144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procesor</a:t>
            </a:r>
            <a:endParaRPr lang="hr-HR" dirty="0"/>
          </a:p>
        </p:txBody>
      </p:sp>
      <p:sp>
        <p:nvSpPr>
          <p:cNvPr id="7" name="Strelica udesno 6"/>
          <p:cNvSpPr/>
          <p:nvPr/>
        </p:nvSpPr>
        <p:spPr>
          <a:xfrm>
            <a:off x="2267744" y="3356992"/>
            <a:ext cx="45365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2699792" y="1988840"/>
            <a:ext cx="1008112" cy="86409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klop 1</a:t>
            </a:r>
            <a:endParaRPr lang="hr-HR" dirty="0"/>
          </a:p>
        </p:txBody>
      </p:sp>
      <p:sp>
        <p:nvSpPr>
          <p:cNvPr id="9" name="Pravokutnik 8"/>
          <p:cNvSpPr/>
          <p:nvPr/>
        </p:nvSpPr>
        <p:spPr>
          <a:xfrm>
            <a:off x="4067944" y="1988840"/>
            <a:ext cx="1008112" cy="8640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klop 2</a:t>
            </a:r>
            <a:endParaRPr lang="hr-HR" dirty="0"/>
          </a:p>
        </p:txBody>
      </p:sp>
      <p:sp>
        <p:nvSpPr>
          <p:cNvPr id="10" name="Pravokutnik 9"/>
          <p:cNvSpPr/>
          <p:nvPr/>
        </p:nvSpPr>
        <p:spPr>
          <a:xfrm>
            <a:off x="5364088" y="1988840"/>
            <a:ext cx="1008112" cy="86409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</a:t>
            </a:r>
            <a:r>
              <a:rPr lang="hr-HR" dirty="0" smtClean="0"/>
              <a:t>klop 3</a:t>
            </a:r>
            <a:endParaRPr lang="hr-HR" dirty="0"/>
          </a:p>
        </p:txBody>
      </p:sp>
      <p:sp>
        <p:nvSpPr>
          <p:cNvPr id="11" name="Strelica udesno 10"/>
          <p:cNvSpPr/>
          <p:nvPr/>
        </p:nvSpPr>
        <p:spPr>
          <a:xfrm rot="16200000">
            <a:off x="3275856" y="299695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5" name="Strelica udesno 14"/>
          <p:cNvSpPr/>
          <p:nvPr/>
        </p:nvSpPr>
        <p:spPr>
          <a:xfrm rot="16200000">
            <a:off x="4499992" y="299695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7" name="Strelica udesno 16"/>
          <p:cNvSpPr/>
          <p:nvPr/>
        </p:nvSpPr>
        <p:spPr>
          <a:xfrm rot="16200000">
            <a:off x="5796136" y="2996952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8" name="Strelica lijevo-desno 17"/>
          <p:cNvSpPr/>
          <p:nvPr/>
        </p:nvSpPr>
        <p:spPr>
          <a:xfrm>
            <a:off x="2267744" y="3645024"/>
            <a:ext cx="4536504" cy="144016"/>
          </a:xfrm>
          <a:prstGeom prst="leftRight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9" name="Strelica lijevo-desno 18"/>
          <p:cNvSpPr/>
          <p:nvPr/>
        </p:nvSpPr>
        <p:spPr>
          <a:xfrm>
            <a:off x="2267744" y="3933056"/>
            <a:ext cx="4536504" cy="144016"/>
          </a:xfrm>
          <a:prstGeom prst="left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Strelica gore-dolje 19"/>
          <p:cNvSpPr/>
          <p:nvPr/>
        </p:nvSpPr>
        <p:spPr>
          <a:xfrm>
            <a:off x="2771800" y="2852936"/>
            <a:ext cx="144016" cy="1152128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Strelica gore-dolje 20"/>
          <p:cNvSpPr/>
          <p:nvPr/>
        </p:nvSpPr>
        <p:spPr>
          <a:xfrm>
            <a:off x="4211960" y="2852936"/>
            <a:ext cx="144016" cy="1152128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Strelica gore-dolje 21"/>
          <p:cNvSpPr/>
          <p:nvPr/>
        </p:nvSpPr>
        <p:spPr>
          <a:xfrm>
            <a:off x="5436096" y="2852936"/>
            <a:ext cx="144016" cy="1152128"/>
          </a:xfrm>
          <a:prstGeom prst="upDown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Strelica gore-dolje 22"/>
          <p:cNvSpPr/>
          <p:nvPr/>
        </p:nvSpPr>
        <p:spPr>
          <a:xfrm>
            <a:off x="3059832" y="2852936"/>
            <a:ext cx="144016" cy="864096"/>
          </a:xfrm>
          <a:prstGeom prst="up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Strelica gore-dolje 23"/>
          <p:cNvSpPr/>
          <p:nvPr/>
        </p:nvSpPr>
        <p:spPr>
          <a:xfrm>
            <a:off x="4427984" y="2852936"/>
            <a:ext cx="144016" cy="86409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Strelica gore-dolje 24"/>
          <p:cNvSpPr/>
          <p:nvPr/>
        </p:nvSpPr>
        <p:spPr>
          <a:xfrm>
            <a:off x="5724128" y="2852936"/>
            <a:ext cx="144016" cy="864096"/>
          </a:xfrm>
          <a:prstGeom prst="upDownArrow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TekstniOkvir 26"/>
          <p:cNvSpPr txBox="1"/>
          <p:nvPr/>
        </p:nvSpPr>
        <p:spPr>
          <a:xfrm>
            <a:off x="6876256" y="2996952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a</a:t>
            </a:r>
            <a:r>
              <a:rPr lang="hr-HR" sz="1600" dirty="0" smtClean="0"/>
              <a:t>dresna sabirnica</a:t>
            </a:r>
            <a:endParaRPr lang="hr-HR" sz="1600" dirty="0"/>
          </a:p>
        </p:txBody>
      </p:sp>
      <p:sp>
        <p:nvSpPr>
          <p:cNvPr id="28" name="TekstniOkvir 27"/>
          <p:cNvSpPr txBox="1"/>
          <p:nvPr/>
        </p:nvSpPr>
        <p:spPr>
          <a:xfrm>
            <a:off x="6876256" y="3356992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u</a:t>
            </a:r>
            <a:r>
              <a:rPr lang="hr-HR" sz="1600" dirty="0" smtClean="0"/>
              <a:t>pravljačka sabirnica</a:t>
            </a:r>
            <a:endParaRPr lang="hr-HR" sz="1600" dirty="0"/>
          </a:p>
        </p:txBody>
      </p:sp>
      <p:sp>
        <p:nvSpPr>
          <p:cNvPr id="29" name="TekstniOkvir 28"/>
          <p:cNvSpPr txBox="1"/>
          <p:nvPr/>
        </p:nvSpPr>
        <p:spPr>
          <a:xfrm>
            <a:off x="6876256" y="3789040"/>
            <a:ext cx="2267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/>
              <a:t>p</a:t>
            </a:r>
            <a:r>
              <a:rPr lang="hr-HR" sz="1600" dirty="0" smtClean="0"/>
              <a:t>odatkovna  sabirnica</a:t>
            </a:r>
            <a:endParaRPr lang="hr-H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1153</Words>
  <Application>Microsoft Office PowerPoint</Application>
  <PresentationFormat>Prikaz na zaslonu (4:3)</PresentationFormat>
  <Paragraphs>83</Paragraphs>
  <Slides>37</Slides>
  <Notes>0</Notes>
  <HiddenSlides>0</HiddenSlides>
  <MMClips>0</MMClips>
  <ScaleCrop>false</ScaleCrop>
  <HeadingPairs>
    <vt:vector size="8" baseType="variant">
      <vt:variant>
        <vt:lpstr>Korišteni fontovi</vt:lpstr>
      </vt:variant>
      <vt:variant>
        <vt:i4>1</vt:i4>
      </vt:variant>
      <vt:variant>
        <vt:lpstr>Tema</vt:lpstr>
      </vt:variant>
      <vt:variant>
        <vt:i4>1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37</vt:i4>
      </vt:variant>
    </vt:vector>
  </HeadingPairs>
  <TitlesOfParts>
    <vt:vector size="40" baseType="lpstr">
      <vt:lpstr>Arial</vt:lpstr>
      <vt:lpstr>Zadani dizajn</vt:lpstr>
      <vt:lpstr>Jednadžba</vt:lpstr>
      <vt:lpstr>Sabirnice (engl. Bus)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Priključivanje sklopova na sabirnicu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Vanjske sabirnice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IEEE 1394 sabirnica (FireWare)</vt:lpstr>
      <vt:lpstr>PowerPoint prezentacija</vt:lpstr>
      <vt:lpstr>PowerPoint prezentacija</vt:lpstr>
      <vt:lpstr>Sabirnice za proširenje i ulazno izlazne sabirnice</vt:lpstr>
      <vt:lpstr>PowerPoint prezentacija</vt:lpstr>
      <vt:lpstr>Sinkroni i asinkroni prijenos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Sabirnice (engl. Bus)</dc:title>
  <dc:creator>Intel</dc:creator>
  <cp:lastModifiedBy>profesor</cp:lastModifiedBy>
  <cp:revision>53</cp:revision>
  <dcterms:created xsi:type="dcterms:W3CDTF">2009-10-14T06:04:13Z</dcterms:created>
  <dcterms:modified xsi:type="dcterms:W3CDTF">2024-03-26T13:52:09Z</dcterms:modified>
</cp:coreProperties>
</file>